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36"/>
  </p:notesMasterIdLst>
  <p:handoutMasterIdLst>
    <p:handoutMasterId r:id="rId37"/>
  </p:handoutMasterIdLst>
  <p:sldIdLst>
    <p:sldId id="265" r:id="rId3"/>
    <p:sldId id="310" r:id="rId4"/>
    <p:sldId id="320" r:id="rId5"/>
    <p:sldId id="321" r:id="rId6"/>
    <p:sldId id="323" r:id="rId7"/>
    <p:sldId id="325" r:id="rId8"/>
    <p:sldId id="326" r:id="rId9"/>
    <p:sldId id="355" r:id="rId10"/>
    <p:sldId id="357" r:id="rId11"/>
    <p:sldId id="353" r:id="rId12"/>
    <p:sldId id="356" r:id="rId13"/>
    <p:sldId id="334" r:id="rId14"/>
    <p:sldId id="339" r:id="rId15"/>
    <p:sldId id="340" r:id="rId16"/>
    <p:sldId id="327" r:id="rId17"/>
    <p:sldId id="343" r:id="rId18"/>
    <p:sldId id="344" r:id="rId19"/>
    <p:sldId id="345" r:id="rId20"/>
    <p:sldId id="351" r:id="rId21"/>
    <p:sldId id="346" r:id="rId22"/>
    <p:sldId id="347" r:id="rId23"/>
    <p:sldId id="350" r:id="rId24"/>
    <p:sldId id="352" r:id="rId25"/>
    <p:sldId id="330" r:id="rId26"/>
    <p:sldId id="331" r:id="rId27"/>
    <p:sldId id="332" r:id="rId28"/>
    <p:sldId id="333" r:id="rId29"/>
    <p:sldId id="354" r:id="rId30"/>
    <p:sldId id="348" r:id="rId31"/>
    <p:sldId id="349" r:id="rId32"/>
    <p:sldId id="341" r:id="rId33"/>
    <p:sldId id="342" r:id="rId34"/>
    <p:sldId id="314" r:id="rId35"/>
  </p:sldIdLst>
  <p:sldSz cx="12188825" cy="6858000"/>
  <p:notesSz cx="6858000" cy="91440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9" autoAdjust="0"/>
  </p:normalViewPr>
  <p:slideViewPr>
    <p:cSldViewPr showGuides="1">
      <p:cViewPr varScale="1">
        <p:scale>
          <a:sx n="116" d="100"/>
          <a:sy n="116" d="100"/>
        </p:scale>
        <p:origin x="336" y="108"/>
      </p:cViewPr>
      <p:guideLst>
        <p:guide pos="3839"/>
        <p:guide orient="horz" pos="2160"/>
      </p:guideLst>
    </p:cSldViewPr>
  </p:slideViewPr>
  <p:outlineViewPr>
    <p:cViewPr>
      <p:scale>
        <a:sx n="33" d="100"/>
        <a:sy n="33" d="100"/>
      </p:scale>
      <p:origin x="0" y="0"/>
    </p:cViewPr>
  </p:outlineViewPr>
  <p:notesTextViewPr>
    <p:cViewPr>
      <p:scale>
        <a:sx n="3" d="2"/>
        <a:sy n="3" d="2"/>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ommentAuthors" Target="commentAuthor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gs" Target="tags/tag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3-09-16T20:00:50.189" idx="4">
    <p:pos x="10" y="10"/>
    <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19C0C8-75FA-43EC-8DBE-C54A8455CEE1}"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5CBAE4C-39CE-4BAF-B759-E40EE17D6544}">
      <dgm:prSet phldrT="[Text]"/>
      <dgm:spPr/>
      <dgm:t>
        <a:bodyPr/>
        <a:lstStyle/>
        <a:p>
          <a:r>
            <a:rPr lang="en-US" dirty="0" smtClean="0"/>
            <a:t>Client</a:t>
          </a:r>
          <a:endParaRPr lang="en-US" dirty="0"/>
        </a:p>
      </dgm:t>
    </dgm:pt>
    <dgm:pt modelId="{D074DEDF-8A29-4F74-854A-2FE594D58842}" type="parTrans" cxnId="{CFEA53E2-13F9-4947-8498-75F9A938A7C4}">
      <dgm:prSet/>
      <dgm:spPr/>
      <dgm:t>
        <a:bodyPr/>
        <a:lstStyle/>
        <a:p>
          <a:endParaRPr lang="en-US"/>
        </a:p>
      </dgm:t>
    </dgm:pt>
    <dgm:pt modelId="{709B3B39-CA8C-4FD9-A8C7-7BE15A0086B2}" type="sibTrans" cxnId="{CFEA53E2-13F9-4947-8498-75F9A938A7C4}">
      <dgm:prSet/>
      <dgm:spPr/>
      <dgm:t>
        <a:bodyPr/>
        <a:lstStyle/>
        <a:p>
          <a:endParaRPr lang="en-US"/>
        </a:p>
      </dgm:t>
    </dgm:pt>
    <dgm:pt modelId="{EF234302-DE04-481F-A36E-7285209F398A}">
      <dgm:prSet phldrT="[Text]"/>
      <dgm:spPr/>
      <dgm:t>
        <a:bodyPr/>
        <a:lstStyle/>
        <a:p>
          <a:r>
            <a:rPr lang="en-US" dirty="0" smtClean="0"/>
            <a:t>Query Engine</a:t>
          </a:r>
          <a:endParaRPr lang="en-US" dirty="0"/>
        </a:p>
      </dgm:t>
    </dgm:pt>
    <dgm:pt modelId="{EF6528D4-B63F-4254-9386-3EB1E6ED8D5E}" type="parTrans" cxnId="{185BFC97-1683-4101-AB1B-E987FDB73BE7}">
      <dgm:prSet/>
      <dgm:spPr/>
      <dgm:t>
        <a:bodyPr/>
        <a:lstStyle/>
        <a:p>
          <a:endParaRPr lang="en-US"/>
        </a:p>
      </dgm:t>
    </dgm:pt>
    <dgm:pt modelId="{12B9AB4E-B8DE-4FAE-BEEF-13EE57F34382}" type="sibTrans" cxnId="{185BFC97-1683-4101-AB1B-E987FDB73BE7}">
      <dgm:prSet/>
      <dgm:spPr/>
      <dgm:t>
        <a:bodyPr/>
        <a:lstStyle/>
        <a:p>
          <a:endParaRPr lang="en-US"/>
        </a:p>
      </dgm:t>
    </dgm:pt>
    <dgm:pt modelId="{DD99AA12-AE1E-4EA7-9975-484AF86EEE40}">
      <dgm:prSet phldrT="[Text]"/>
      <dgm:spPr/>
      <dgm:t>
        <a:bodyPr/>
        <a:lstStyle/>
        <a:p>
          <a:r>
            <a:rPr lang="en-US" dirty="0" smtClean="0"/>
            <a:t>Storage Engine</a:t>
          </a:r>
          <a:endParaRPr lang="en-US" dirty="0"/>
        </a:p>
      </dgm:t>
    </dgm:pt>
    <dgm:pt modelId="{3D634CA6-520B-4DC0-A8FA-938B8429C88C}" type="parTrans" cxnId="{A9D0F790-3536-46F2-816F-FB528C2784A6}">
      <dgm:prSet/>
      <dgm:spPr/>
      <dgm:t>
        <a:bodyPr/>
        <a:lstStyle/>
        <a:p>
          <a:endParaRPr lang="en-US"/>
        </a:p>
      </dgm:t>
    </dgm:pt>
    <dgm:pt modelId="{A4F0A193-B2A3-4D57-A8A5-E755FBDCDB29}" type="sibTrans" cxnId="{A9D0F790-3536-46F2-816F-FB528C2784A6}">
      <dgm:prSet/>
      <dgm:spPr/>
      <dgm:t>
        <a:bodyPr/>
        <a:lstStyle/>
        <a:p>
          <a:endParaRPr lang="en-US"/>
        </a:p>
      </dgm:t>
    </dgm:pt>
    <dgm:pt modelId="{7AA1DC13-913F-4A25-89F7-A245B5E3DC14}">
      <dgm:prSet phldrT="[Text]"/>
      <dgm:spPr/>
      <dgm:t>
        <a:bodyPr/>
        <a:lstStyle/>
        <a:p>
          <a:r>
            <a:rPr lang="en-US" dirty="0" smtClean="0"/>
            <a:t>Storage</a:t>
          </a:r>
        </a:p>
        <a:p>
          <a:r>
            <a:rPr lang="en-US" dirty="0" smtClean="0"/>
            <a:t>(RAM or HD)</a:t>
          </a:r>
          <a:endParaRPr lang="en-US" dirty="0"/>
        </a:p>
      </dgm:t>
    </dgm:pt>
    <dgm:pt modelId="{FCF7C296-9EFD-49C9-9615-CD23705B0A56}" type="parTrans" cxnId="{8B8E8298-9CA9-4348-AD66-C42F26A0C801}">
      <dgm:prSet/>
      <dgm:spPr/>
      <dgm:t>
        <a:bodyPr/>
        <a:lstStyle/>
        <a:p>
          <a:endParaRPr lang="en-US"/>
        </a:p>
      </dgm:t>
    </dgm:pt>
    <dgm:pt modelId="{AF72D7D7-3AFE-4417-B644-20B0000E6A12}" type="sibTrans" cxnId="{8B8E8298-9CA9-4348-AD66-C42F26A0C801}">
      <dgm:prSet/>
      <dgm:spPr/>
      <dgm:t>
        <a:bodyPr/>
        <a:lstStyle/>
        <a:p>
          <a:endParaRPr lang="en-US"/>
        </a:p>
      </dgm:t>
    </dgm:pt>
    <dgm:pt modelId="{B9F1E82F-6F8F-4C37-9F10-C69CAD355352}">
      <dgm:prSet phldrT="[Text]"/>
      <dgm:spPr/>
      <dgm:t>
        <a:bodyPr/>
        <a:lstStyle/>
        <a:p>
          <a:r>
            <a:rPr lang="en-US" dirty="0" smtClean="0"/>
            <a:t>Query Engine</a:t>
          </a:r>
          <a:endParaRPr lang="en-US" dirty="0"/>
        </a:p>
      </dgm:t>
    </dgm:pt>
    <dgm:pt modelId="{4C644132-92BD-4A7D-9AC8-6453960C0277}" type="parTrans" cxnId="{B1A30EBD-9F34-4A0E-955A-2D7DD8CD0000}">
      <dgm:prSet/>
      <dgm:spPr/>
      <dgm:t>
        <a:bodyPr/>
        <a:lstStyle/>
        <a:p>
          <a:endParaRPr lang="en-US"/>
        </a:p>
      </dgm:t>
    </dgm:pt>
    <dgm:pt modelId="{7B93658C-8A58-4FCE-AB94-D51081BF9D1E}" type="sibTrans" cxnId="{B1A30EBD-9F34-4A0E-955A-2D7DD8CD0000}">
      <dgm:prSet/>
      <dgm:spPr/>
      <dgm:t>
        <a:bodyPr/>
        <a:lstStyle/>
        <a:p>
          <a:endParaRPr lang="en-US"/>
        </a:p>
      </dgm:t>
    </dgm:pt>
    <dgm:pt modelId="{482ADDA1-499A-420F-9F1C-40249D51E811}" type="pres">
      <dgm:prSet presAssocID="{4A19C0C8-75FA-43EC-8DBE-C54A8455CEE1}" presName="cycle" presStyleCnt="0">
        <dgm:presLayoutVars>
          <dgm:dir/>
          <dgm:resizeHandles val="exact"/>
        </dgm:presLayoutVars>
      </dgm:prSet>
      <dgm:spPr/>
      <dgm:t>
        <a:bodyPr/>
        <a:lstStyle/>
        <a:p>
          <a:endParaRPr lang="en-US"/>
        </a:p>
      </dgm:t>
    </dgm:pt>
    <dgm:pt modelId="{EA0D3AEA-EA54-4C77-A853-E04B8B9057B5}" type="pres">
      <dgm:prSet presAssocID="{B5CBAE4C-39CE-4BAF-B759-E40EE17D6544}" presName="node" presStyleLbl="node1" presStyleIdx="0" presStyleCnt="5">
        <dgm:presLayoutVars>
          <dgm:bulletEnabled val="1"/>
        </dgm:presLayoutVars>
      </dgm:prSet>
      <dgm:spPr/>
      <dgm:t>
        <a:bodyPr/>
        <a:lstStyle/>
        <a:p>
          <a:endParaRPr lang="en-US"/>
        </a:p>
      </dgm:t>
    </dgm:pt>
    <dgm:pt modelId="{24638F22-518F-4C4A-AA48-FE9EDA45DB2F}" type="pres">
      <dgm:prSet presAssocID="{709B3B39-CA8C-4FD9-A8C7-7BE15A0086B2}" presName="sibTrans" presStyleLbl="sibTrans2D1" presStyleIdx="0" presStyleCnt="5"/>
      <dgm:spPr/>
      <dgm:t>
        <a:bodyPr/>
        <a:lstStyle/>
        <a:p>
          <a:endParaRPr lang="en-US"/>
        </a:p>
      </dgm:t>
    </dgm:pt>
    <dgm:pt modelId="{E2A610A6-23A5-46DD-A704-E42AF54381AE}" type="pres">
      <dgm:prSet presAssocID="{709B3B39-CA8C-4FD9-A8C7-7BE15A0086B2}" presName="connectorText" presStyleLbl="sibTrans2D1" presStyleIdx="0" presStyleCnt="5"/>
      <dgm:spPr/>
      <dgm:t>
        <a:bodyPr/>
        <a:lstStyle/>
        <a:p>
          <a:endParaRPr lang="en-US"/>
        </a:p>
      </dgm:t>
    </dgm:pt>
    <dgm:pt modelId="{08DAE50A-0270-429E-ACBF-45DC8D8B16E7}" type="pres">
      <dgm:prSet presAssocID="{EF234302-DE04-481F-A36E-7285209F398A}" presName="node" presStyleLbl="node1" presStyleIdx="1" presStyleCnt="5">
        <dgm:presLayoutVars>
          <dgm:bulletEnabled val="1"/>
        </dgm:presLayoutVars>
      </dgm:prSet>
      <dgm:spPr/>
      <dgm:t>
        <a:bodyPr/>
        <a:lstStyle/>
        <a:p>
          <a:endParaRPr lang="en-US"/>
        </a:p>
      </dgm:t>
    </dgm:pt>
    <dgm:pt modelId="{9F25FCC7-1D11-451B-A039-737C80E7270E}" type="pres">
      <dgm:prSet presAssocID="{12B9AB4E-B8DE-4FAE-BEEF-13EE57F34382}" presName="sibTrans" presStyleLbl="sibTrans2D1" presStyleIdx="1" presStyleCnt="5"/>
      <dgm:spPr/>
      <dgm:t>
        <a:bodyPr/>
        <a:lstStyle/>
        <a:p>
          <a:endParaRPr lang="en-US"/>
        </a:p>
      </dgm:t>
    </dgm:pt>
    <dgm:pt modelId="{78437A3B-CCF4-4803-9E44-B32F73AC7739}" type="pres">
      <dgm:prSet presAssocID="{12B9AB4E-B8DE-4FAE-BEEF-13EE57F34382}" presName="connectorText" presStyleLbl="sibTrans2D1" presStyleIdx="1" presStyleCnt="5"/>
      <dgm:spPr/>
      <dgm:t>
        <a:bodyPr/>
        <a:lstStyle/>
        <a:p>
          <a:endParaRPr lang="en-US"/>
        </a:p>
      </dgm:t>
    </dgm:pt>
    <dgm:pt modelId="{3EC45BA2-28A3-4E05-BB73-D5DF6EC03896}" type="pres">
      <dgm:prSet presAssocID="{DD99AA12-AE1E-4EA7-9975-484AF86EEE40}" presName="node" presStyleLbl="node1" presStyleIdx="2" presStyleCnt="5">
        <dgm:presLayoutVars>
          <dgm:bulletEnabled val="1"/>
        </dgm:presLayoutVars>
      </dgm:prSet>
      <dgm:spPr/>
      <dgm:t>
        <a:bodyPr/>
        <a:lstStyle/>
        <a:p>
          <a:endParaRPr lang="en-US"/>
        </a:p>
      </dgm:t>
    </dgm:pt>
    <dgm:pt modelId="{F45F3FD1-B341-4442-8211-6FC053B61CA5}" type="pres">
      <dgm:prSet presAssocID="{A4F0A193-B2A3-4D57-A8A5-E755FBDCDB29}" presName="sibTrans" presStyleLbl="sibTrans2D1" presStyleIdx="2" presStyleCnt="5"/>
      <dgm:spPr/>
      <dgm:t>
        <a:bodyPr/>
        <a:lstStyle/>
        <a:p>
          <a:endParaRPr lang="en-US"/>
        </a:p>
      </dgm:t>
    </dgm:pt>
    <dgm:pt modelId="{E24BC45E-C723-4F71-A743-7BC583D4CC48}" type="pres">
      <dgm:prSet presAssocID="{A4F0A193-B2A3-4D57-A8A5-E755FBDCDB29}" presName="connectorText" presStyleLbl="sibTrans2D1" presStyleIdx="2" presStyleCnt="5"/>
      <dgm:spPr/>
      <dgm:t>
        <a:bodyPr/>
        <a:lstStyle/>
        <a:p>
          <a:endParaRPr lang="en-US"/>
        </a:p>
      </dgm:t>
    </dgm:pt>
    <dgm:pt modelId="{2EA9B182-869B-404A-BB43-EA2976A29748}" type="pres">
      <dgm:prSet presAssocID="{7AA1DC13-913F-4A25-89F7-A245B5E3DC14}" presName="node" presStyleLbl="node1" presStyleIdx="3" presStyleCnt="5">
        <dgm:presLayoutVars>
          <dgm:bulletEnabled val="1"/>
        </dgm:presLayoutVars>
      </dgm:prSet>
      <dgm:spPr/>
      <dgm:t>
        <a:bodyPr/>
        <a:lstStyle/>
        <a:p>
          <a:endParaRPr lang="en-US"/>
        </a:p>
      </dgm:t>
    </dgm:pt>
    <dgm:pt modelId="{A65DFABB-CBFE-429B-BF87-B3F48F7F3EB0}" type="pres">
      <dgm:prSet presAssocID="{AF72D7D7-3AFE-4417-B644-20B0000E6A12}" presName="sibTrans" presStyleLbl="sibTrans2D1" presStyleIdx="3" presStyleCnt="5"/>
      <dgm:spPr/>
      <dgm:t>
        <a:bodyPr/>
        <a:lstStyle/>
        <a:p>
          <a:endParaRPr lang="en-US"/>
        </a:p>
      </dgm:t>
    </dgm:pt>
    <dgm:pt modelId="{952EE918-675D-4261-8919-A85D2E64C9C2}" type="pres">
      <dgm:prSet presAssocID="{AF72D7D7-3AFE-4417-B644-20B0000E6A12}" presName="connectorText" presStyleLbl="sibTrans2D1" presStyleIdx="3" presStyleCnt="5"/>
      <dgm:spPr/>
      <dgm:t>
        <a:bodyPr/>
        <a:lstStyle/>
        <a:p>
          <a:endParaRPr lang="en-US"/>
        </a:p>
      </dgm:t>
    </dgm:pt>
    <dgm:pt modelId="{1A45B6D8-0643-49E1-BC8E-5B2F3953ADBD}" type="pres">
      <dgm:prSet presAssocID="{B9F1E82F-6F8F-4C37-9F10-C69CAD355352}" presName="node" presStyleLbl="node1" presStyleIdx="4" presStyleCnt="5">
        <dgm:presLayoutVars>
          <dgm:bulletEnabled val="1"/>
        </dgm:presLayoutVars>
      </dgm:prSet>
      <dgm:spPr/>
      <dgm:t>
        <a:bodyPr/>
        <a:lstStyle/>
        <a:p>
          <a:endParaRPr lang="en-US"/>
        </a:p>
      </dgm:t>
    </dgm:pt>
    <dgm:pt modelId="{3F3C8DE8-787D-440D-BB01-BD870BA09772}" type="pres">
      <dgm:prSet presAssocID="{7B93658C-8A58-4FCE-AB94-D51081BF9D1E}" presName="sibTrans" presStyleLbl="sibTrans2D1" presStyleIdx="4" presStyleCnt="5"/>
      <dgm:spPr/>
      <dgm:t>
        <a:bodyPr/>
        <a:lstStyle/>
        <a:p>
          <a:endParaRPr lang="en-US"/>
        </a:p>
      </dgm:t>
    </dgm:pt>
    <dgm:pt modelId="{FE482037-8561-47FF-A0FA-BBBE8A201F8F}" type="pres">
      <dgm:prSet presAssocID="{7B93658C-8A58-4FCE-AB94-D51081BF9D1E}" presName="connectorText" presStyleLbl="sibTrans2D1" presStyleIdx="4" presStyleCnt="5"/>
      <dgm:spPr/>
      <dgm:t>
        <a:bodyPr/>
        <a:lstStyle/>
        <a:p>
          <a:endParaRPr lang="en-US"/>
        </a:p>
      </dgm:t>
    </dgm:pt>
  </dgm:ptLst>
  <dgm:cxnLst>
    <dgm:cxn modelId="{64F77E6E-666B-49B2-AEE0-7E77B8CB32F2}" type="presOf" srcId="{DD99AA12-AE1E-4EA7-9975-484AF86EEE40}" destId="{3EC45BA2-28A3-4E05-BB73-D5DF6EC03896}" srcOrd="0" destOrd="0" presId="urn:microsoft.com/office/officeart/2005/8/layout/cycle2"/>
    <dgm:cxn modelId="{A7879820-6DC8-414B-B179-4AACCC696214}" type="presOf" srcId="{B9F1E82F-6F8F-4C37-9F10-C69CAD355352}" destId="{1A45B6D8-0643-49E1-BC8E-5B2F3953ADBD}" srcOrd="0" destOrd="0" presId="urn:microsoft.com/office/officeart/2005/8/layout/cycle2"/>
    <dgm:cxn modelId="{8007BBD9-91C9-4252-87E9-94861CF70222}" type="presOf" srcId="{7B93658C-8A58-4FCE-AB94-D51081BF9D1E}" destId="{3F3C8DE8-787D-440D-BB01-BD870BA09772}" srcOrd="0" destOrd="0" presId="urn:microsoft.com/office/officeart/2005/8/layout/cycle2"/>
    <dgm:cxn modelId="{3881A50D-2F87-486A-A6CB-C91AA6E1CFB7}" type="presOf" srcId="{B5CBAE4C-39CE-4BAF-B759-E40EE17D6544}" destId="{EA0D3AEA-EA54-4C77-A853-E04B8B9057B5}" srcOrd="0" destOrd="0" presId="urn:microsoft.com/office/officeart/2005/8/layout/cycle2"/>
    <dgm:cxn modelId="{602615F0-BC13-493E-B0DE-B68F1F888B06}" type="presOf" srcId="{7B93658C-8A58-4FCE-AB94-D51081BF9D1E}" destId="{FE482037-8561-47FF-A0FA-BBBE8A201F8F}" srcOrd="1" destOrd="0" presId="urn:microsoft.com/office/officeart/2005/8/layout/cycle2"/>
    <dgm:cxn modelId="{76E4E4F4-6B29-4365-BA6A-000BDA4A76BE}" type="presOf" srcId="{12B9AB4E-B8DE-4FAE-BEEF-13EE57F34382}" destId="{78437A3B-CCF4-4803-9E44-B32F73AC7739}" srcOrd="1" destOrd="0" presId="urn:microsoft.com/office/officeart/2005/8/layout/cycle2"/>
    <dgm:cxn modelId="{DF7C6E11-5824-403B-AAAA-2E6DECE1510A}" type="presOf" srcId="{AF72D7D7-3AFE-4417-B644-20B0000E6A12}" destId="{A65DFABB-CBFE-429B-BF87-B3F48F7F3EB0}" srcOrd="0" destOrd="0" presId="urn:microsoft.com/office/officeart/2005/8/layout/cycle2"/>
    <dgm:cxn modelId="{66F3D242-4D24-4CB7-B69E-9A584B6EE2E5}" type="presOf" srcId="{7AA1DC13-913F-4A25-89F7-A245B5E3DC14}" destId="{2EA9B182-869B-404A-BB43-EA2976A29748}" srcOrd="0" destOrd="0" presId="urn:microsoft.com/office/officeart/2005/8/layout/cycle2"/>
    <dgm:cxn modelId="{7F644CE6-8F8B-4973-840D-FE386AC64157}" type="presOf" srcId="{A4F0A193-B2A3-4D57-A8A5-E755FBDCDB29}" destId="{F45F3FD1-B341-4442-8211-6FC053B61CA5}" srcOrd="0" destOrd="0" presId="urn:microsoft.com/office/officeart/2005/8/layout/cycle2"/>
    <dgm:cxn modelId="{9CC9D8FF-D7B3-4677-A5AC-60F093416650}" type="presOf" srcId="{709B3B39-CA8C-4FD9-A8C7-7BE15A0086B2}" destId="{24638F22-518F-4C4A-AA48-FE9EDA45DB2F}" srcOrd="0" destOrd="0" presId="urn:microsoft.com/office/officeart/2005/8/layout/cycle2"/>
    <dgm:cxn modelId="{CFEA53E2-13F9-4947-8498-75F9A938A7C4}" srcId="{4A19C0C8-75FA-43EC-8DBE-C54A8455CEE1}" destId="{B5CBAE4C-39CE-4BAF-B759-E40EE17D6544}" srcOrd="0" destOrd="0" parTransId="{D074DEDF-8A29-4F74-854A-2FE594D58842}" sibTransId="{709B3B39-CA8C-4FD9-A8C7-7BE15A0086B2}"/>
    <dgm:cxn modelId="{03AADC48-89C4-4521-B4BB-7EEB5C01394D}" type="presOf" srcId="{EF234302-DE04-481F-A36E-7285209F398A}" destId="{08DAE50A-0270-429E-ACBF-45DC8D8B16E7}" srcOrd="0" destOrd="0" presId="urn:microsoft.com/office/officeart/2005/8/layout/cycle2"/>
    <dgm:cxn modelId="{A9D0F790-3536-46F2-816F-FB528C2784A6}" srcId="{4A19C0C8-75FA-43EC-8DBE-C54A8455CEE1}" destId="{DD99AA12-AE1E-4EA7-9975-484AF86EEE40}" srcOrd="2" destOrd="0" parTransId="{3D634CA6-520B-4DC0-A8FA-938B8429C88C}" sibTransId="{A4F0A193-B2A3-4D57-A8A5-E755FBDCDB29}"/>
    <dgm:cxn modelId="{8272423D-CB9B-445C-B7AF-6AB6D747982F}" type="presOf" srcId="{4A19C0C8-75FA-43EC-8DBE-C54A8455CEE1}" destId="{482ADDA1-499A-420F-9F1C-40249D51E811}" srcOrd="0" destOrd="0" presId="urn:microsoft.com/office/officeart/2005/8/layout/cycle2"/>
    <dgm:cxn modelId="{185BFC97-1683-4101-AB1B-E987FDB73BE7}" srcId="{4A19C0C8-75FA-43EC-8DBE-C54A8455CEE1}" destId="{EF234302-DE04-481F-A36E-7285209F398A}" srcOrd="1" destOrd="0" parTransId="{EF6528D4-B63F-4254-9386-3EB1E6ED8D5E}" sibTransId="{12B9AB4E-B8DE-4FAE-BEEF-13EE57F34382}"/>
    <dgm:cxn modelId="{D032DF0A-0C17-475C-9599-10BF37C21D73}" type="presOf" srcId="{AF72D7D7-3AFE-4417-B644-20B0000E6A12}" destId="{952EE918-675D-4261-8919-A85D2E64C9C2}" srcOrd="1" destOrd="0" presId="urn:microsoft.com/office/officeart/2005/8/layout/cycle2"/>
    <dgm:cxn modelId="{8E3052F0-BE65-4706-9EA9-61CD8E7042D4}" type="presOf" srcId="{709B3B39-CA8C-4FD9-A8C7-7BE15A0086B2}" destId="{E2A610A6-23A5-46DD-A704-E42AF54381AE}" srcOrd="1" destOrd="0" presId="urn:microsoft.com/office/officeart/2005/8/layout/cycle2"/>
    <dgm:cxn modelId="{8B8E8298-9CA9-4348-AD66-C42F26A0C801}" srcId="{4A19C0C8-75FA-43EC-8DBE-C54A8455CEE1}" destId="{7AA1DC13-913F-4A25-89F7-A245B5E3DC14}" srcOrd="3" destOrd="0" parTransId="{FCF7C296-9EFD-49C9-9615-CD23705B0A56}" sibTransId="{AF72D7D7-3AFE-4417-B644-20B0000E6A12}"/>
    <dgm:cxn modelId="{9CB668A5-2C64-44F0-9572-9CB14DE69698}" type="presOf" srcId="{A4F0A193-B2A3-4D57-A8A5-E755FBDCDB29}" destId="{E24BC45E-C723-4F71-A743-7BC583D4CC48}" srcOrd="1" destOrd="0" presId="urn:microsoft.com/office/officeart/2005/8/layout/cycle2"/>
    <dgm:cxn modelId="{34AF1107-4B9E-4062-82FB-2C5C0190A056}" type="presOf" srcId="{12B9AB4E-B8DE-4FAE-BEEF-13EE57F34382}" destId="{9F25FCC7-1D11-451B-A039-737C80E7270E}" srcOrd="0" destOrd="0" presId="urn:microsoft.com/office/officeart/2005/8/layout/cycle2"/>
    <dgm:cxn modelId="{B1A30EBD-9F34-4A0E-955A-2D7DD8CD0000}" srcId="{4A19C0C8-75FA-43EC-8DBE-C54A8455CEE1}" destId="{B9F1E82F-6F8F-4C37-9F10-C69CAD355352}" srcOrd="4" destOrd="0" parTransId="{4C644132-92BD-4A7D-9AC8-6453960C0277}" sibTransId="{7B93658C-8A58-4FCE-AB94-D51081BF9D1E}"/>
    <dgm:cxn modelId="{0C7E5A53-BA2F-45AE-9FC6-1ECAD3812D96}" type="presParOf" srcId="{482ADDA1-499A-420F-9F1C-40249D51E811}" destId="{EA0D3AEA-EA54-4C77-A853-E04B8B9057B5}" srcOrd="0" destOrd="0" presId="urn:microsoft.com/office/officeart/2005/8/layout/cycle2"/>
    <dgm:cxn modelId="{4FD6C6F4-3EF1-4617-8C22-D3CD8D97A2D8}" type="presParOf" srcId="{482ADDA1-499A-420F-9F1C-40249D51E811}" destId="{24638F22-518F-4C4A-AA48-FE9EDA45DB2F}" srcOrd="1" destOrd="0" presId="urn:microsoft.com/office/officeart/2005/8/layout/cycle2"/>
    <dgm:cxn modelId="{C6E5D275-4114-48AA-B1F7-954FC81E224F}" type="presParOf" srcId="{24638F22-518F-4C4A-AA48-FE9EDA45DB2F}" destId="{E2A610A6-23A5-46DD-A704-E42AF54381AE}" srcOrd="0" destOrd="0" presId="urn:microsoft.com/office/officeart/2005/8/layout/cycle2"/>
    <dgm:cxn modelId="{517D9387-F0CE-4088-98E9-377B734EA331}" type="presParOf" srcId="{482ADDA1-499A-420F-9F1C-40249D51E811}" destId="{08DAE50A-0270-429E-ACBF-45DC8D8B16E7}" srcOrd="2" destOrd="0" presId="urn:microsoft.com/office/officeart/2005/8/layout/cycle2"/>
    <dgm:cxn modelId="{12378519-BCC9-4E60-BB38-BDF6755E42C7}" type="presParOf" srcId="{482ADDA1-499A-420F-9F1C-40249D51E811}" destId="{9F25FCC7-1D11-451B-A039-737C80E7270E}" srcOrd="3" destOrd="0" presId="urn:microsoft.com/office/officeart/2005/8/layout/cycle2"/>
    <dgm:cxn modelId="{4159CA3B-4474-46AA-9151-8C0BD93A09DF}" type="presParOf" srcId="{9F25FCC7-1D11-451B-A039-737C80E7270E}" destId="{78437A3B-CCF4-4803-9E44-B32F73AC7739}" srcOrd="0" destOrd="0" presId="urn:microsoft.com/office/officeart/2005/8/layout/cycle2"/>
    <dgm:cxn modelId="{34EBAD77-B1CC-4A16-ADF8-52E2E0DB1F58}" type="presParOf" srcId="{482ADDA1-499A-420F-9F1C-40249D51E811}" destId="{3EC45BA2-28A3-4E05-BB73-D5DF6EC03896}" srcOrd="4" destOrd="0" presId="urn:microsoft.com/office/officeart/2005/8/layout/cycle2"/>
    <dgm:cxn modelId="{A3F32D3E-096B-47DD-8620-AC3894B2279B}" type="presParOf" srcId="{482ADDA1-499A-420F-9F1C-40249D51E811}" destId="{F45F3FD1-B341-4442-8211-6FC053B61CA5}" srcOrd="5" destOrd="0" presId="urn:microsoft.com/office/officeart/2005/8/layout/cycle2"/>
    <dgm:cxn modelId="{EF996443-4D26-4E51-B431-857FED97DD8A}" type="presParOf" srcId="{F45F3FD1-B341-4442-8211-6FC053B61CA5}" destId="{E24BC45E-C723-4F71-A743-7BC583D4CC48}" srcOrd="0" destOrd="0" presId="urn:microsoft.com/office/officeart/2005/8/layout/cycle2"/>
    <dgm:cxn modelId="{DC98394E-6FAE-48EC-A84D-50AAEC4CA62C}" type="presParOf" srcId="{482ADDA1-499A-420F-9F1C-40249D51E811}" destId="{2EA9B182-869B-404A-BB43-EA2976A29748}" srcOrd="6" destOrd="0" presId="urn:microsoft.com/office/officeart/2005/8/layout/cycle2"/>
    <dgm:cxn modelId="{18568EBB-CEAA-4BA0-A4BA-9DD544A6CFDC}" type="presParOf" srcId="{482ADDA1-499A-420F-9F1C-40249D51E811}" destId="{A65DFABB-CBFE-429B-BF87-B3F48F7F3EB0}" srcOrd="7" destOrd="0" presId="urn:microsoft.com/office/officeart/2005/8/layout/cycle2"/>
    <dgm:cxn modelId="{DAA9EA2D-9AE3-4490-9F8A-4845332134E3}" type="presParOf" srcId="{A65DFABB-CBFE-429B-BF87-B3F48F7F3EB0}" destId="{952EE918-675D-4261-8919-A85D2E64C9C2}" srcOrd="0" destOrd="0" presId="urn:microsoft.com/office/officeart/2005/8/layout/cycle2"/>
    <dgm:cxn modelId="{1E87A75E-3E92-47BA-A894-A19DC0A28338}" type="presParOf" srcId="{482ADDA1-499A-420F-9F1C-40249D51E811}" destId="{1A45B6D8-0643-49E1-BC8E-5B2F3953ADBD}" srcOrd="8" destOrd="0" presId="urn:microsoft.com/office/officeart/2005/8/layout/cycle2"/>
    <dgm:cxn modelId="{94AD125C-772A-4C9F-AECF-F6715034FAEA}" type="presParOf" srcId="{482ADDA1-499A-420F-9F1C-40249D51E811}" destId="{3F3C8DE8-787D-440D-BB01-BD870BA09772}" srcOrd="9" destOrd="0" presId="urn:microsoft.com/office/officeart/2005/8/layout/cycle2"/>
    <dgm:cxn modelId="{FAA53DA6-E650-43D6-AD40-F05CA72500CF}" type="presParOf" srcId="{3F3C8DE8-787D-440D-BB01-BD870BA09772}" destId="{FE482037-8561-47FF-A0FA-BBBE8A201F8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90373D-3394-4C06-8ECE-1F60AB88C7D2}"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7DE8749B-D083-46FF-A2C1-F28001621565}">
      <dgm:prSet phldrT="[Text]"/>
      <dgm:spPr/>
      <dgm:t>
        <a:bodyPr/>
        <a:lstStyle/>
        <a:p>
          <a:r>
            <a:rPr lang="en-US" dirty="0" smtClean="0"/>
            <a:t>Partition1</a:t>
          </a:r>
          <a:endParaRPr lang="en-US" dirty="0"/>
        </a:p>
      </dgm:t>
    </dgm:pt>
    <dgm:pt modelId="{D3761EA2-43C6-4702-9CBD-AAC6A30C6FB7}" type="parTrans" cxnId="{66444FEF-DF17-40A5-BCF9-7C3C607E96D5}">
      <dgm:prSet/>
      <dgm:spPr/>
      <dgm:t>
        <a:bodyPr/>
        <a:lstStyle/>
        <a:p>
          <a:endParaRPr lang="en-US"/>
        </a:p>
      </dgm:t>
    </dgm:pt>
    <dgm:pt modelId="{710B72C1-088D-47A4-8612-99CD0991989B}" type="sibTrans" cxnId="{66444FEF-DF17-40A5-BCF9-7C3C607E96D5}">
      <dgm:prSet/>
      <dgm:spPr/>
      <dgm:t>
        <a:bodyPr/>
        <a:lstStyle/>
        <a:p>
          <a:endParaRPr lang="en-US"/>
        </a:p>
      </dgm:t>
    </dgm:pt>
    <dgm:pt modelId="{74E95C44-105A-47A3-A63F-1EA102C96B54}">
      <dgm:prSet phldrT="[Text]"/>
      <dgm:spPr/>
      <dgm:t>
        <a:bodyPr/>
        <a:lstStyle/>
        <a:p>
          <a:r>
            <a:rPr lang="en-US" dirty="0" smtClean="0"/>
            <a:t> </a:t>
          </a:r>
          <a:endParaRPr lang="en-US" dirty="0"/>
        </a:p>
      </dgm:t>
    </dgm:pt>
    <dgm:pt modelId="{8014D1CA-0632-48F0-9D47-D9D309679EAA}" type="parTrans" cxnId="{ADCC708D-9604-44DD-8DE6-A59A5310B534}">
      <dgm:prSet/>
      <dgm:spPr/>
      <dgm:t>
        <a:bodyPr/>
        <a:lstStyle/>
        <a:p>
          <a:endParaRPr lang="en-US"/>
        </a:p>
      </dgm:t>
    </dgm:pt>
    <dgm:pt modelId="{A2883715-E2A3-4081-B4EC-37EA44D07D35}" type="sibTrans" cxnId="{ADCC708D-9604-44DD-8DE6-A59A5310B534}">
      <dgm:prSet/>
      <dgm:spPr/>
      <dgm:t>
        <a:bodyPr/>
        <a:lstStyle/>
        <a:p>
          <a:endParaRPr lang="en-US"/>
        </a:p>
      </dgm:t>
    </dgm:pt>
    <dgm:pt modelId="{F65507E6-FFB0-438C-A784-CBEEA8D78AF5}" type="pres">
      <dgm:prSet presAssocID="{DB90373D-3394-4C06-8ECE-1F60AB88C7D2}" presName="Name0" presStyleCnt="0">
        <dgm:presLayoutVars>
          <dgm:dir/>
          <dgm:animLvl val="lvl"/>
          <dgm:resizeHandles val="exact"/>
        </dgm:presLayoutVars>
      </dgm:prSet>
      <dgm:spPr/>
      <dgm:t>
        <a:bodyPr/>
        <a:lstStyle/>
        <a:p>
          <a:endParaRPr lang="en-US"/>
        </a:p>
      </dgm:t>
    </dgm:pt>
    <dgm:pt modelId="{96C2F41F-6432-42E2-97F2-B053AC26C70F}" type="pres">
      <dgm:prSet presAssocID="{7DE8749B-D083-46FF-A2C1-F28001621565}" presName="linNode" presStyleCnt="0"/>
      <dgm:spPr/>
    </dgm:pt>
    <dgm:pt modelId="{B9FF39D2-246E-4FCF-9E1F-D54C3A99F13F}" type="pres">
      <dgm:prSet presAssocID="{7DE8749B-D083-46FF-A2C1-F28001621565}" presName="parTx" presStyleLbl="revTx" presStyleIdx="0" presStyleCnt="1">
        <dgm:presLayoutVars>
          <dgm:chMax val="1"/>
          <dgm:bulletEnabled val="1"/>
        </dgm:presLayoutVars>
      </dgm:prSet>
      <dgm:spPr/>
      <dgm:t>
        <a:bodyPr/>
        <a:lstStyle/>
        <a:p>
          <a:endParaRPr lang="en-US"/>
        </a:p>
      </dgm:t>
    </dgm:pt>
    <dgm:pt modelId="{56206FB7-601F-4C66-9EB7-0F97EF4A13BE}" type="pres">
      <dgm:prSet presAssocID="{7DE8749B-D083-46FF-A2C1-F28001621565}" presName="bracket" presStyleLbl="parChTrans1D1" presStyleIdx="0" presStyleCnt="1"/>
      <dgm:spPr/>
    </dgm:pt>
    <dgm:pt modelId="{FC962D32-4F0F-4BC1-9FFD-9CAEF5952400}" type="pres">
      <dgm:prSet presAssocID="{7DE8749B-D083-46FF-A2C1-F28001621565}" presName="spH" presStyleCnt="0"/>
      <dgm:spPr/>
    </dgm:pt>
    <dgm:pt modelId="{F7478808-3715-4899-8B50-CA7E5A3B39F3}" type="pres">
      <dgm:prSet presAssocID="{7DE8749B-D083-46FF-A2C1-F28001621565}" presName="desTx" presStyleLbl="node1" presStyleIdx="0" presStyleCnt="1" custScaleY="203618">
        <dgm:presLayoutVars>
          <dgm:bulletEnabled val="1"/>
        </dgm:presLayoutVars>
      </dgm:prSet>
      <dgm:spPr/>
      <dgm:t>
        <a:bodyPr/>
        <a:lstStyle/>
        <a:p>
          <a:endParaRPr lang="en-US"/>
        </a:p>
      </dgm:t>
    </dgm:pt>
  </dgm:ptLst>
  <dgm:cxnLst>
    <dgm:cxn modelId="{851907BD-9D12-4066-9F13-BAEBC17908BF}" type="presOf" srcId="{74E95C44-105A-47A3-A63F-1EA102C96B54}" destId="{F7478808-3715-4899-8B50-CA7E5A3B39F3}" srcOrd="0" destOrd="0" presId="urn:diagrams.loki3.com/BracketList"/>
    <dgm:cxn modelId="{ADCC708D-9604-44DD-8DE6-A59A5310B534}" srcId="{7DE8749B-D083-46FF-A2C1-F28001621565}" destId="{74E95C44-105A-47A3-A63F-1EA102C96B54}" srcOrd="0" destOrd="0" parTransId="{8014D1CA-0632-48F0-9D47-D9D309679EAA}" sibTransId="{A2883715-E2A3-4081-B4EC-37EA44D07D35}"/>
    <dgm:cxn modelId="{66444FEF-DF17-40A5-BCF9-7C3C607E96D5}" srcId="{DB90373D-3394-4C06-8ECE-1F60AB88C7D2}" destId="{7DE8749B-D083-46FF-A2C1-F28001621565}" srcOrd="0" destOrd="0" parTransId="{D3761EA2-43C6-4702-9CBD-AAC6A30C6FB7}" sibTransId="{710B72C1-088D-47A4-8612-99CD0991989B}"/>
    <dgm:cxn modelId="{30E2595C-0388-4699-B99A-A19A43E4231E}" type="presOf" srcId="{7DE8749B-D083-46FF-A2C1-F28001621565}" destId="{B9FF39D2-246E-4FCF-9E1F-D54C3A99F13F}" srcOrd="0" destOrd="0" presId="urn:diagrams.loki3.com/BracketList"/>
    <dgm:cxn modelId="{E0D42101-46EE-4513-A693-B28E2905BFFA}" type="presOf" srcId="{DB90373D-3394-4C06-8ECE-1F60AB88C7D2}" destId="{F65507E6-FFB0-438C-A784-CBEEA8D78AF5}" srcOrd="0" destOrd="0" presId="urn:diagrams.loki3.com/BracketList"/>
    <dgm:cxn modelId="{917CA978-B6F3-4029-837A-991D0AAF98CF}" type="presParOf" srcId="{F65507E6-FFB0-438C-A784-CBEEA8D78AF5}" destId="{96C2F41F-6432-42E2-97F2-B053AC26C70F}" srcOrd="0" destOrd="0" presId="urn:diagrams.loki3.com/BracketList"/>
    <dgm:cxn modelId="{2957F8E5-EF01-44FB-A0E6-9DFDAA828A90}" type="presParOf" srcId="{96C2F41F-6432-42E2-97F2-B053AC26C70F}" destId="{B9FF39D2-246E-4FCF-9E1F-D54C3A99F13F}" srcOrd="0" destOrd="0" presId="urn:diagrams.loki3.com/BracketList"/>
    <dgm:cxn modelId="{2BD7CB2E-4738-41A1-87AF-BE46438D3C92}" type="presParOf" srcId="{96C2F41F-6432-42E2-97F2-B053AC26C70F}" destId="{56206FB7-601F-4C66-9EB7-0F97EF4A13BE}" srcOrd="1" destOrd="0" presId="urn:diagrams.loki3.com/BracketList"/>
    <dgm:cxn modelId="{C1A518B3-9F98-44AA-8544-ADA04C3A5AE0}" type="presParOf" srcId="{96C2F41F-6432-42E2-97F2-B053AC26C70F}" destId="{FC962D32-4F0F-4BC1-9FFD-9CAEF5952400}" srcOrd="2" destOrd="0" presId="urn:diagrams.loki3.com/BracketList"/>
    <dgm:cxn modelId="{83021292-1A17-4BF6-9BBF-E864D2FA9204}" type="presParOf" srcId="{96C2F41F-6432-42E2-97F2-B053AC26C70F}" destId="{F7478808-3715-4899-8B50-CA7E5A3B39F3}"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C1B1A7-A1E3-496E-A4F1-146BBF18BD5A}" type="doc">
      <dgm:prSet loTypeId="urn:diagrams.loki3.com/BracketList" loCatId="officeonline" qsTypeId="urn:microsoft.com/office/officeart/2005/8/quickstyle/simple1" qsCatId="simple" csTypeId="urn:microsoft.com/office/officeart/2005/8/colors/colorful3" csCatId="colorful" phldr="1"/>
      <dgm:spPr/>
      <dgm:t>
        <a:bodyPr/>
        <a:lstStyle/>
        <a:p>
          <a:endParaRPr lang="en-US"/>
        </a:p>
      </dgm:t>
    </dgm:pt>
    <dgm:pt modelId="{456E6648-603F-418C-B882-996A2B0820D6}">
      <dgm:prSet phldrT="[Text]"/>
      <dgm:spPr/>
      <dgm:t>
        <a:bodyPr/>
        <a:lstStyle/>
        <a:p>
          <a:r>
            <a:rPr lang="en-US" dirty="0" smtClean="0"/>
            <a:t>LUN1</a:t>
          </a:r>
          <a:endParaRPr lang="en-US" dirty="0"/>
        </a:p>
      </dgm:t>
    </dgm:pt>
    <dgm:pt modelId="{C180F016-6685-45CB-B0EA-9DAF51AF8B16}" type="parTrans" cxnId="{A38E3084-6BBF-4973-95B8-49EF325CB56C}">
      <dgm:prSet/>
      <dgm:spPr/>
      <dgm:t>
        <a:bodyPr/>
        <a:lstStyle/>
        <a:p>
          <a:endParaRPr lang="en-US"/>
        </a:p>
      </dgm:t>
    </dgm:pt>
    <dgm:pt modelId="{71E24C86-406F-4FC6-AAED-1A515AA34E46}" type="sibTrans" cxnId="{A38E3084-6BBF-4973-95B8-49EF325CB56C}">
      <dgm:prSet/>
      <dgm:spPr/>
      <dgm:t>
        <a:bodyPr/>
        <a:lstStyle/>
        <a:p>
          <a:endParaRPr lang="en-US"/>
        </a:p>
      </dgm:t>
    </dgm:pt>
    <dgm:pt modelId="{415460B8-E7FF-481F-A1CC-66C577FFE978}">
      <dgm:prSet phldrT="[Text]"/>
      <dgm:spPr/>
      <dgm:t>
        <a:bodyPr/>
        <a:lstStyle/>
        <a:p>
          <a:r>
            <a:rPr lang="en-US" dirty="0" smtClean="0"/>
            <a:t> </a:t>
          </a:r>
          <a:endParaRPr lang="en-US" dirty="0"/>
        </a:p>
      </dgm:t>
    </dgm:pt>
    <dgm:pt modelId="{11C33AFE-819F-40E8-A3DA-53DE3F2E5D2E}" type="parTrans" cxnId="{DBA013EF-B1AA-4309-B2B7-E41E5EFA7AA1}">
      <dgm:prSet/>
      <dgm:spPr/>
      <dgm:t>
        <a:bodyPr/>
        <a:lstStyle/>
        <a:p>
          <a:endParaRPr lang="en-US"/>
        </a:p>
      </dgm:t>
    </dgm:pt>
    <dgm:pt modelId="{3A7198C6-A52D-4F07-9466-203CDAE698D4}" type="sibTrans" cxnId="{DBA013EF-B1AA-4309-B2B7-E41E5EFA7AA1}">
      <dgm:prSet/>
      <dgm:spPr/>
      <dgm:t>
        <a:bodyPr/>
        <a:lstStyle/>
        <a:p>
          <a:endParaRPr lang="en-US"/>
        </a:p>
      </dgm:t>
    </dgm:pt>
    <dgm:pt modelId="{ED6D11BB-9BA7-445F-AF9B-289676DA4ACA}">
      <dgm:prSet phldrT="[Text]"/>
      <dgm:spPr/>
      <dgm:t>
        <a:bodyPr/>
        <a:lstStyle/>
        <a:p>
          <a:r>
            <a:rPr lang="en-US" dirty="0" smtClean="0"/>
            <a:t>LUN2</a:t>
          </a:r>
          <a:endParaRPr lang="en-US" dirty="0"/>
        </a:p>
      </dgm:t>
    </dgm:pt>
    <dgm:pt modelId="{84B53123-21E4-4664-8106-301138617443}" type="parTrans" cxnId="{65A0C267-6D81-4BB1-ACAA-6B409DE85879}">
      <dgm:prSet/>
      <dgm:spPr/>
      <dgm:t>
        <a:bodyPr/>
        <a:lstStyle/>
        <a:p>
          <a:endParaRPr lang="en-US"/>
        </a:p>
      </dgm:t>
    </dgm:pt>
    <dgm:pt modelId="{33C06D35-C4FB-41B9-B56E-0B59BA128578}" type="sibTrans" cxnId="{65A0C267-6D81-4BB1-ACAA-6B409DE85879}">
      <dgm:prSet/>
      <dgm:spPr/>
      <dgm:t>
        <a:bodyPr/>
        <a:lstStyle/>
        <a:p>
          <a:endParaRPr lang="en-US"/>
        </a:p>
      </dgm:t>
    </dgm:pt>
    <dgm:pt modelId="{57C188C3-DEF3-4EF1-BBF9-D6266B752774}">
      <dgm:prSet phldrT="[Text]"/>
      <dgm:spPr/>
      <dgm:t>
        <a:bodyPr/>
        <a:lstStyle/>
        <a:p>
          <a:r>
            <a:rPr lang="en-US" dirty="0" smtClean="0"/>
            <a:t> </a:t>
          </a:r>
          <a:endParaRPr lang="en-US" dirty="0"/>
        </a:p>
      </dgm:t>
    </dgm:pt>
    <dgm:pt modelId="{0EE55529-A8F3-4F1C-8EB3-699C79F20FFB}" type="parTrans" cxnId="{E468A57E-C7B0-42CA-A764-B6C72CE21A73}">
      <dgm:prSet/>
      <dgm:spPr/>
      <dgm:t>
        <a:bodyPr/>
        <a:lstStyle/>
        <a:p>
          <a:endParaRPr lang="en-US"/>
        </a:p>
      </dgm:t>
    </dgm:pt>
    <dgm:pt modelId="{DD50EBD4-1289-48F9-B165-7BC4ACA712E5}" type="sibTrans" cxnId="{E468A57E-C7B0-42CA-A764-B6C72CE21A73}">
      <dgm:prSet/>
      <dgm:spPr/>
      <dgm:t>
        <a:bodyPr/>
        <a:lstStyle/>
        <a:p>
          <a:endParaRPr lang="en-US"/>
        </a:p>
      </dgm:t>
    </dgm:pt>
    <dgm:pt modelId="{5DF6BEA8-B63F-43DF-9EEE-7E7E4B98835F}">
      <dgm:prSet phldrT="[Text]"/>
      <dgm:spPr/>
      <dgm:t>
        <a:bodyPr/>
        <a:lstStyle/>
        <a:p>
          <a:r>
            <a:rPr lang="en-US" dirty="0" smtClean="0"/>
            <a:t>LUN3</a:t>
          </a:r>
          <a:endParaRPr lang="en-US" dirty="0"/>
        </a:p>
      </dgm:t>
    </dgm:pt>
    <dgm:pt modelId="{CB1A09E3-84B4-4FFB-8E56-CBE3E6A59245}" type="parTrans" cxnId="{EDC381BA-6621-4E45-B5C8-B2786D9EB83E}">
      <dgm:prSet/>
      <dgm:spPr/>
      <dgm:t>
        <a:bodyPr/>
        <a:lstStyle/>
        <a:p>
          <a:endParaRPr lang="en-US"/>
        </a:p>
      </dgm:t>
    </dgm:pt>
    <dgm:pt modelId="{DFD3A7C7-7229-414E-B1BE-D03E669F8BF9}" type="sibTrans" cxnId="{EDC381BA-6621-4E45-B5C8-B2786D9EB83E}">
      <dgm:prSet/>
      <dgm:spPr/>
      <dgm:t>
        <a:bodyPr/>
        <a:lstStyle/>
        <a:p>
          <a:endParaRPr lang="en-US"/>
        </a:p>
      </dgm:t>
    </dgm:pt>
    <dgm:pt modelId="{1F00D6C4-9B17-4F78-BC99-F7CF41622802}">
      <dgm:prSet phldrT="[Text]"/>
      <dgm:spPr/>
      <dgm:t>
        <a:bodyPr/>
        <a:lstStyle/>
        <a:p>
          <a:r>
            <a:rPr lang="en-US" dirty="0" smtClean="0"/>
            <a:t> </a:t>
          </a:r>
          <a:endParaRPr lang="en-US" dirty="0"/>
        </a:p>
      </dgm:t>
    </dgm:pt>
    <dgm:pt modelId="{0CB340F6-DF88-495E-85A1-DF0F47CFD8D0}" type="parTrans" cxnId="{E0EE953F-B431-4435-A73D-B027E6522260}">
      <dgm:prSet/>
      <dgm:spPr/>
      <dgm:t>
        <a:bodyPr/>
        <a:lstStyle/>
        <a:p>
          <a:endParaRPr lang="en-US"/>
        </a:p>
      </dgm:t>
    </dgm:pt>
    <dgm:pt modelId="{43968385-72B6-4047-845D-2B6D98931D09}" type="sibTrans" cxnId="{E0EE953F-B431-4435-A73D-B027E6522260}">
      <dgm:prSet/>
      <dgm:spPr/>
      <dgm:t>
        <a:bodyPr/>
        <a:lstStyle/>
        <a:p>
          <a:endParaRPr lang="en-US"/>
        </a:p>
      </dgm:t>
    </dgm:pt>
    <dgm:pt modelId="{D70C08B0-6366-49C7-B1F7-359AF4CDC110}">
      <dgm:prSet phldrT="[Text]"/>
      <dgm:spPr/>
      <dgm:t>
        <a:bodyPr/>
        <a:lstStyle/>
        <a:p>
          <a:r>
            <a:rPr lang="en-US" dirty="0" smtClean="0"/>
            <a:t>LUN4</a:t>
          </a:r>
          <a:endParaRPr lang="en-US" dirty="0"/>
        </a:p>
      </dgm:t>
    </dgm:pt>
    <dgm:pt modelId="{68734D6F-0F4C-4F1F-8E56-6F07AB461093}" type="parTrans" cxnId="{7FC19DD5-C3BF-4AF9-AAB0-3C3C970A64DA}">
      <dgm:prSet/>
      <dgm:spPr/>
      <dgm:t>
        <a:bodyPr/>
        <a:lstStyle/>
        <a:p>
          <a:endParaRPr lang="en-US"/>
        </a:p>
      </dgm:t>
    </dgm:pt>
    <dgm:pt modelId="{20B96149-E08C-470D-842F-1840C7542BC7}" type="sibTrans" cxnId="{7FC19DD5-C3BF-4AF9-AAB0-3C3C970A64DA}">
      <dgm:prSet/>
      <dgm:spPr/>
      <dgm:t>
        <a:bodyPr/>
        <a:lstStyle/>
        <a:p>
          <a:endParaRPr lang="en-US"/>
        </a:p>
      </dgm:t>
    </dgm:pt>
    <dgm:pt modelId="{7FF59F34-6A83-4197-9FF9-FA14C5B69B17}">
      <dgm:prSet phldrT="[Text]"/>
      <dgm:spPr/>
      <dgm:t>
        <a:bodyPr/>
        <a:lstStyle/>
        <a:p>
          <a:r>
            <a:rPr lang="en-US" dirty="0" smtClean="0"/>
            <a:t>  </a:t>
          </a:r>
          <a:endParaRPr lang="en-US" dirty="0"/>
        </a:p>
      </dgm:t>
    </dgm:pt>
    <dgm:pt modelId="{8395B055-9551-43C9-8E9E-AC90A3FD669B}" type="parTrans" cxnId="{0D5CC71A-6EAF-4265-AB84-BA0734729F03}">
      <dgm:prSet/>
      <dgm:spPr/>
      <dgm:t>
        <a:bodyPr/>
        <a:lstStyle/>
        <a:p>
          <a:endParaRPr lang="en-US"/>
        </a:p>
      </dgm:t>
    </dgm:pt>
    <dgm:pt modelId="{04D69A72-1767-4A85-B06D-8F6FFF1A528A}" type="sibTrans" cxnId="{0D5CC71A-6EAF-4265-AB84-BA0734729F03}">
      <dgm:prSet/>
      <dgm:spPr/>
      <dgm:t>
        <a:bodyPr/>
        <a:lstStyle/>
        <a:p>
          <a:endParaRPr lang="en-US"/>
        </a:p>
      </dgm:t>
    </dgm:pt>
    <dgm:pt modelId="{68132614-7D70-4262-B504-46172ADB384D}" type="pres">
      <dgm:prSet presAssocID="{68C1B1A7-A1E3-496E-A4F1-146BBF18BD5A}" presName="Name0" presStyleCnt="0">
        <dgm:presLayoutVars>
          <dgm:dir/>
          <dgm:animLvl val="lvl"/>
          <dgm:resizeHandles val="exact"/>
        </dgm:presLayoutVars>
      </dgm:prSet>
      <dgm:spPr/>
      <dgm:t>
        <a:bodyPr/>
        <a:lstStyle/>
        <a:p>
          <a:endParaRPr lang="en-US"/>
        </a:p>
      </dgm:t>
    </dgm:pt>
    <dgm:pt modelId="{B612D8D5-89AF-4305-95E2-885A47100F08}" type="pres">
      <dgm:prSet presAssocID="{456E6648-603F-418C-B882-996A2B0820D6}" presName="linNode" presStyleCnt="0"/>
      <dgm:spPr/>
    </dgm:pt>
    <dgm:pt modelId="{0AE6FD8B-F6D0-4D13-A800-637E6D2809E9}" type="pres">
      <dgm:prSet presAssocID="{456E6648-603F-418C-B882-996A2B0820D6}" presName="parTx" presStyleLbl="revTx" presStyleIdx="0" presStyleCnt="4">
        <dgm:presLayoutVars>
          <dgm:chMax val="1"/>
          <dgm:bulletEnabled val="1"/>
        </dgm:presLayoutVars>
      </dgm:prSet>
      <dgm:spPr/>
      <dgm:t>
        <a:bodyPr/>
        <a:lstStyle/>
        <a:p>
          <a:endParaRPr lang="en-US"/>
        </a:p>
      </dgm:t>
    </dgm:pt>
    <dgm:pt modelId="{3F5A61B0-58A8-4A97-9428-BC245650555D}" type="pres">
      <dgm:prSet presAssocID="{456E6648-603F-418C-B882-996A2B0820D6}" presName="bracket" presStyleLbl="parChTrans1D1" presStyleIdx="0" presStyleCnt="4"/>
      <dgm:spPr/>
    </dgm:pt>
    <dgm:pt modelId="{7D94EA51-3FF6-46EE-903E-EB574F222D0B}" type="pres">
      <dgm:prSet presAssocID="{456E6648-603F-418C-B882-996A2B0820D6}" presName="spH" presStyleCnt="0"/>
      <dgm:spPr/>
    </dgm:pt>
    <dgm:pt modelId="{51ED0E7A-982E-48BB-9B9B-489418814527}" type="pres">
      <dgm:prSet presAssocID="{456E6648-603F-418C-B882-996A2B0820D6}" presName="desTx" presStyleLbl="node1" presStyleIdx="0" presStyleCnt="4">
        <dgm:presLayoutVars>
          <dgm:bulletEnabled val="1"/>
        </dgm:presLayoutVars>
      </dgm:prSet>
      <dgm:spPr/>
      <dgm:t>
        <a:bodyPr/>
        <a:lstStyle/>
        <a:p>
          <a:endParaRPr lang="en-US"/>
        </a:p>
      </dgm:t>
    </dgm:pt>
    <dgm:pt modelId="{4572F7BF-4D79-4434-A3E3-0766E6D1C67A}" type="pres">
      <dgm:prSet presAssocID="{71E24C86-406F-4FC6-AAED-1A515AA34E46}" presName="spV" presStyleCnt="0"/>
      <dgm:spPr/>
    </dgm:pt>
    <dgm:pt modelId="{F7EED446-400B-4CCF-8CF2-08DFFFE072FA}" type="pres">
      <dgm:prSet presAssocID="{ED6D11BB-9BA7-445F-AF9B-289676DA4ACA}" presName="linNode" presStyleCnt="0"/>
      <dgm:spPr/>
    </dgm:pt>
    <dgm:pt modelId="{E898D4EA-4B21-49DA-B3EE-1DA03BCFB24B}" type="pres">
      <dgm:prSet presAssocID="{ED6D11BB-9BA7-445F-AF9B-289676DA4ACA}" presName="parTx" presStyleLbl="revTx" presStyleIdx="1" presStyleCnt="4">
        <dgm:presLayoutVars>
          <dgm:chMax val="1"/>
          <dgm:bulletEnabled val="1"/>
        </dgm:presLayoutVars>
      </dgm:prSet>
      <dgm:spPr/>
      <dgm:t>
        <a:bodyPr/>
        <a:lstStyle/>
        <a:p>
          <a:endParaRPr lang="en-US"/>
        </a:p>
      </dgm:t>
    </dgm:pt>
    <dgm:pt modelId="{FE9C805F-AFFD-4D9F-B9BF-95B35F17CC9A}" type="pres">
      <dgm:prSet presAssocID="{ED6D11BB-9BA7-445F-AF9B-289676DA4ACA}" presName="bracket" presStyleLbl="parChTrans1D1" presStyleIdx="1" presStyleCnt="4"/>
      <dgm:spPr/>
    </dgm:pt>
    <dgm:pt modelId="{B58C5736-52B0-4A91-9732-54842A3D0260}" type="pres">
      <dgm:prSet presAssocID="{ED6D11BB-9BA7-445F-AF9B-289676DA4ACA}" presName="spH" presStyleCnt="0"/>
      <dgm:spPr/>
    </dgm:pt>
    <dgm:pt modelId="{9C5B4F2A-0A33-4118-A897-F5FF782BC107}" type="pres">
      <dgm:prSet presAssocID="{ED6D11BB-9BA7-445F-AF9B-289676DA4ACA}" presName="desTx" presStyleLbl="node1" presStyleIdx="1" presStyleCnt="4">
        <dgm:presLayoutVars>
          <dgm:bulletEnabled val="1"/>
        </dgm:presLayoutVars>
      </dgm:prSet>
      <dgm:spPr/>
      <dgm:t>
        <a:bodyPr/>
        <a:lstStyle/>
        <a:p>
          <a:endParaRPr lang="en-US"/>
        </a:p>
      </dgm:t>
    </dgm:pt>
    <dgm:pt modelId="{095B57B6-3E61-4DBF-821F-14FC24E85898}" type="pres">
      <dgm:prSet presAssocID="{33C06D35-C4FB-41B9-B56E-0B59BA128578}" presName="spV" presStyleCnt="0"/>
      <dgm:spPr/>
    </dgm:pt>
    <dgm:pt modelId="{99766B3D-AF64-4E58-B34D-97F6A9341F2B}" type="pres">
      <dgm:prSet presAssocID="{5DF6BEA8-B63F-43DF-9EEE-7E7E4B98835F}" presName="linNode" presStyleCnt="0"/>
      <dgm:spPr/>
    </dgm:pt>
    <dgm:pt modelId="{08F45C32-6B97-4512-BFAE-FFFAC837A5F7}" type="pres">
      <dgm:prSet presAssocID="{5DF6BEA8-B63F-43DF-9EEE-7E7E4B98835F}" presName="parTx" presStyleLbl="revTx" presStyleIdx="2" presStyleCnt="4">
        <dgm:presLayoutVars>
          <dgm:chMax val="1"/>
          <dgm:bulletEnabled val="1"/>
        </dgm:presLayoutVars>
      </dgm:prSet>
      <dgm:spPr/>
      <dgm:t>
        <a:bodyPr/>
        <a:lstStyle/>
        <a:p>
          <a:endParaRPr lang="en-US"/>
        </a:p>
      </dgm:t>
    </dgm:pt>
    <dgm:pt modelId="{86EE0EE3-BB73-435B-96EB-70D8D7EAD021}" type="pres">
      <dgm:prSet presAssocID="{5DF6BEA8-B63F-43DF-9EEE-7E7E4B98835F}" presName="bracket" presStyleLbl="parChTrans1D1" presStyleIdx="2" presStyleCnt="4"/>
      <dgm:spPr/>
    </dgm:pt>
    <dgm:pt modelId="{212181BD-783B-45E6-85CF-024C845E10FF}" type="pres">
      <dgm:prSet presAssocID="{5DF6BEA8-B63F-43DF-9EEE-7E7E4B98835F}" presName="spH" presStyleCnt="0"/>
      <dgm:spPr/>
    </dgm:pt>
    <dgm:pt modelId="{53146AF8-AABE-4EA1-AF67-ED7FC60083E4}" type="pres">
      <dgm:prSet presAssocID="{5DF6BEA8-B63F-43DF-9EEE-7E7E4B98835F}" presName="desTx" presStyleLbl="node1" presStyleIdx="2" presStyleCnt="4">
        <dgm:presLayoutVars>
          <dgm:bulletEnabled val="1"/>
        </dgm:presLayoutVars>
      </dgm:prSet>
      <dgm:spPr/>
      <dgm:t>
        <a:bodyPr/>
        <a:lstStyle/>
        <a:p>
          <a:endParaRPr lang="en-US"/>
        </a:p>
      </dgm:t>
    </dgm:pt>
    <dgm:pt modelId="{CD8918FE-55E0-4237-B0B7-2C17272D44A4}" type="pres">
      <dgm:prSet presAssocID="{DFD3A7C7-7229-414E-B1BE-D03E669F8BF9}" presName="spV" presStyleCnt="0"/>
      <dgm:spPr/>
    </dgm:pt>
    <dgm:pt modelId="{BCF51521-6DF1-4AE3-A957-52C4E1169CB6}" type="pres">
      <dgm:prSet presAssocID="{D70C08B0-6366-49C7-B1F7-359AF4CDC110}" presName="linNode" presStyleCnt="0"/>
      <dgm:spPr/>
    </dgm:pt>
    <dgm:pt modelId="{9CDAB029-3378-4D8A-8DC2-AEC2145306E4}" type="pres">
      <dgm:prSet presAssocID="{D70C08B0-6366-49C7-B1F7-359AF4CDC110}" presName="parTx" presStyleLbl="revTx" presStyleIdx="3" presStyleCnt="4">
        <dgm:presLayoutVars>
          <dgm:chMax val="1"/>
          <dgm:bulletEnabled val="1"/>
        </dgm:presLayoutVars>
      </dgm:prSet>
      <dgm:spPr/>
      <dgm:t>
        <a:bodyPr/>
        <a:lstStyle/>
        <a:p>
          <a:endParaRPr lang="en-US"/>
        </a:p>
      </dgm:t>
    </dgm:pt>
    <dgm:pt modelId="{9FB21F62-C0C3-4805-B766-38C95B8E7AA2}" type="pres">
      <dgm:prSet presAssocID="{D70C08B0-6366-49C7-B1F7-359AF4CDC110}" presName="bracket" presStyleLbl="parChTrans1D1" presStyleIdx="3" presStyleCnt="4"/>
      <dgm:spPr/>
    </dgm:pt>
    <dgm:pt modelId="{C9228857-EE64-4613-92D2-757CDE98BCD8}" type="pres">
      <dgm:prSet presAssocID="{D70C08B0-6366-49C7-B1F7-359AF4CDC110}" presName="spH" presStyleCnt="0"/>
      <dgm:spPr/>
    </dgm:pt>
    <dgm:pt modelId="{26CF3F22-A3EF-431E-89CA-0CF1E2D6B771}" type="pres">
      <dgm:prSet presAssocID="{D70C08B0-6366-49C7-B1F7-359AF4CDC110}" presName="desTx" presStyleLbl="node1" presStyleIdx="3" presStyleCnt="4">
        <dgm:presLayoutVars>
          <dgm:bulletEnabled val="1"/>
        </dgm:presLayoutVars>
      </dgm:prSet>
      <dgm:spPr/>
      <dgm:t>
        <a:bodyPr/>
        <a:lstStyle/>
        <a:p>
          <a:endParaRPr lang="en-US"/>
        </a:p>
      </dgm:t>
    </dgm:pt>
  </dgm:ptLst>
  <dgm:cxnLst>
    <dgm:cxn modelId="{A38E3084-6BBF-4973-95B8-49EF325CB56C}" srcId="{68C1B1A7-A1E3-496E-A4F1-146BBF18BD5A}" destId="{456E6648-603F-418C-B882-996A2B0820D6}" srcOrd="0" destOrd="0" parTransId="{C180F016-6685-45CB-B0EA-9DAF51AF8B16}" sibTransId="{71E24C86-406F-4FC6-AAED-1A515AA34E46}"/>
    <dgm:cxn modelId="{8D27CEB2-9A45-426C-BA39-D7DF0AB01FC5}" type="presOf" srcId="{456E6648-603F-418C-B882-996A2B0820D6}" destId="{0AE6FD8B-F6D0-4D13-A800-637E6D2809E9}" srcOrd="0" destOrd="0" presId="urn:diagrams.loki3.com/BracketList"/>
    <dgm:cxn modelId="{76EA8BBE-E1BD-4EEE-ABCF-EADD5CF779B3}" type="presOf" srcId="{57C188C3-DEF3-4EF1-BBF9-D6266B752774}" destId="{9C5B4F2A-0A33-4118-A897-F5FF782BC107}" srcOrd="0" destOrd="0" presId="urn:diagrams.loki3.com/BracketList"/>
    <dgm:cxn modelId="{E0EE953F-B431-4435-A73D-B027E6522260}" srcId="{5DF6BEA8-B63F-43DF-9EEE-7E7E4B98835F}" destId="{1F00D6C4-9B17-4F78-BC99-F7CF41622802}" srcOrd="0" destOrd="0" parTransId="{0CB340F6-DF88-495E-85A1-DF0F47CFD8D0}" sibTransId="{43968385-72B6-4047-845D-2B6D98931D09}"/>
    <dgm:cxn modelId="{D4D31D26-FB5E-4E45-B73B-E3D743326A9A}" type="presOf" srcId="{1F00D6C4-9B17-4F78-BC99-F7CF41622802}" destId="{53146AF8-AABE-4EA1-AF67-ED7FC60083E4}" srcOrd="0" destOrd="0" presId="urn:diagrams.loki3.com/BracketList"/>
    <dgm:cxn modelId="{65A0C267-6D81-4BB1-ACAA-6B409DE85879}" srcId="{68C1B1A7-A1E3-496E-A4F1-146BBF18BD5A}" destId="{ED6D11BB-9BA7-445F-AF9B-289676DA4ACA}" srcOrd="1" destOrd="0" parTransId="{84B53123-21E4-4664-8106-301138617443}" sibTransId="{33C06D35-C4FB-41B9-B56E-0B59BA128578}"/>
    <dgm:cxn modelId="{44B1E953-9A0F-4443-9FC6-0FD7DDD13343}" type="presOf" srcId="{7FF59F34-6A83-4197-9FF9-FA14C5B69B17}" destId="{26CF3F22-A3EF-431E-89CA-0CF1E2D6B771}" srcOrd="0" destOrd="0" presId="urn:diagrams.loki3.com/BracketList"/>
    <dgm:cxn modelId="{E468A57E-C7B0-42CA-A764-B6C72CE21A73}" srcId="{ED6D11BB-9BA7-445F-AF9B-289676DA4ACA}" destId="{57C188C3-DEF3-4EF1-BBF9-D6266B752774}" srcOrd="0" destOrd="0" parTransId="{0EE55529-A8F3-4F1C-8EB3-699C79F20FFB}" sibTransId="{DD50EBD4-1289-48F9-B165-7BC4ACA712E5}"/>
    <dgm:cxn modelId="{0D5CC71A-6EAF-4265-AB84-BA0734729F03}" srcId="{D70C08B0-6366-49C7-B1F7-359AF4CDC110}" destId="{7FF59F34-6A83-4197-9FF9-FA14C5B69B17}" srcOrd="0" destOrd="0" parTransId="{8395B055-9551-43C9-8E9E-AC90A3FD669B}" sibTransId="{04D69A72-1767-4A85-B06D-8F6FFF1A528A}"/>
    <dgm:cxn modelId="{5581DA24-3E83-45FB-BF8B-D37379D5B7C8}" type="presOf" srcId="{415460B8-E7FF-481F-A1CC-66C577FFE978}" destId="{51ED0E7A-982E-48BB-9B9B-489418814527}" srcOrd="0" destOrd="0" presId="urn:diagrams.loki3.com/BracketList"/>
    <dgm:cxn modelId="{5EC640FB-1ED7-4B24-8395-5B3E9708EED0}" type="presOf" srcId="{D70C08B0-6366-49C7-B1F7-359AF4CDC110}" destId="{9CDAB029-3378-4D8A-8DC2-AEC2145306E4}" srcOrd="0" destOrd="0" presId="urn:diagrams.loki3.com/BracketList"/>
    <dgm:cxn modelId="{A0DE00F2-3320-41BF-94B6-35ABB0E0AC86}" type="presOf" srcId="{ED6D11BB-9BA7-445F-AF9B-289676DA4ACA}" destId="{E898D4EA-4B21-49DA-B3EE-1DA03BCFB24B}" srcOrd="0" destOrd="0" presId="urn:diagrams.loki3.com/BracketList"/>
    <dgm:cxn modelId="{DBA013EF-B1AA-4309-B2B7-E41E5EFA7AA1}" srcId="{456E6648-603F-418C-B882-996A2B0820D6}" destId="{415460B8-E7FF-481F-A1CC-66C577FFE978}" srcOrd="0" destOrd="0" parTransId="{11C33AFE-819F-40E8-A3DA-53DE3F2E5D2E}" sibTransId="{3A7198C6-A52D-4F07-9466-203CDAE698D4}"/>
    <dgm:cxn modelId="{FD4C550E-39A9-4E99-AA6A-826A16AE6F58}" type="presOf" srcId="{68C1B1A7-A1E3-496E-A4F1-146BBF18BD5A}" destId="{68132614-7D70-4262-B504-46172ADB384D}" srcOrd="0" destOrd="0" presId="urn:diagrams.loki3.com/BracketList"/>
    <dgm:cxn modelId="{EDC381BA-6621-4E45-B5C8-B2786D9EB83E}" srcId="{68C1B1A7-A1E3-496E-A4F1-146BBF18BD5A}" destId="{5DF6BEA8-B63F-43DF-9EEE-7E7E4B98835F}" srcOrd="2" destOrd="0" parTransId="{CB1A09E3-84B4-4FFB-8E56-CBE3E6A59245}" sibTransId="{DFD3A7C7-7229-414E-B1BE-D03E669F8BF9}"/>
    <dgm:cxn modelId="{F18A5496-2BCB-4082-A9EE-8A70939B6BF5}" type="presOf" srcId="{5DF6BEA8-B63F-43DF-9EEE-7E7E4B98835F}" destId="{08F45C32-6B97-4512-BFAE-FFFAC837A5F7}" srcOrd="0" destOrd="0" presId="urn:diagrams.loki3.com/BracketList"/>
    <dgm:cxn modelId="{7FC19DD5-C3BF-4AF9-AAB0-3C3C970A64DA}" srcId="{68C1B1A7-A1E3-496E-A4F1-146BBF18BD5A}" destId="{D70C08B0-6366-49C7-B1F7-359AF4CDC110}" srcOrd="3" destOrd="0" parTransId="{68734D6F-0F4C-4F1F-8E56-6F07AB461093}" sibTransId="{20B96149-E08C-470D-842F-1840C7542BC7}"/>
    <dgm:cxn modelId="{E73F6E27-C245-4960-A448-BF1C924AE795}" type="presParOf" srcId="{68132614-7D70-4262-B504-46172ADB384D}" destId="{B612D8D5-89AF-4305-95E2-885A47100F08}" srcOrd="0" destOrd="0" presId="urn:diagrams.loki3.com/BracketList"/>
    <dgm:cxn modelId="{A4171C64-EC51-4B0B-AA50-9B9C439F0198}" type="presParOf" srcId="{B612D8D5-89AF-4305-95E2-885A47100F08}" destId="{0AE6FD8B-F6D0-4D13-A800-637E6D2809E9}" srcOrd="0" destOrd="0" presId="urn:diagrams.loki3.com/BracketList"/>
    <dgm:cxn modelId="{45634193-EAC8-4750-8260-6D1F21980605}" type="presParOf" srcId="{B612D8D5-89AF-4305-95E2-885A47100F08}" destId="{3F5A61B0-58A8-4A97-9428-BC245650555D}" srcOrd="1" destOrd="0" presId="urn:diagrams.loki3.com/BracketList"/>
    <dgm:cxn modelId="{1EE063E5-7F6B-42B2-A8DA-E32D7F755EC1}" type="presParOf" srcId="{B612D8D5-89AF-4305-95E2-885A47100F08}" destId="{7D94EA51-3FF6-46EE-903E-EB574F222D0B}" srcOrd="2" destOrd="0" presId="urn:diagrams.loki3.com/BracketList"/>
    <dgm:cxn modelId="{818D7F1F-8950-4614-84BC-009948AEB431}" type="presParOf" srcId="{B612D8D5-89AF-4305-95E2-885A47100F08}" destId="{51ED0E7A-982E-48BB-9B9B-489418814527}" srcOrd="3" destOrd="0" presId="urn:diagrams.loki3.com/BracketList"/>
    <dgm:cxn modelId="{156A054A-5381-4C07-8A6B-C2D5E9174C2E}" type="presParOf" srcId="{68132614-7D70-4262-B504-46172ADB384D}" destId="{4572F7BF-4D79-4434-A3E3-0766E6D1C67A}" srcOrd="1" destOrd="0" presId="urn:diagrams.loki3.com/BracketList"/>
    <dgm:cxn modelId="{3EE992B3-A042-442A-BCC1-2DCC50809AA1}" type="presParOf" srcId="{68132614-7D70-4262-B504-46172ADB384D}" destId="{F7EED446-400B-4CCF-8CF2-08DFFFE072FA}" srcOrd="2" destOrd="0" presId="urn:diagrams.loki3.com/BracketList"/>
    <dgm:cxn modelId="{B01391A4-1CEE-4228-AF22-FC43BF593BB8}" type="presParOf" srcId="{F7EED446-400B-4CCF-8CF2-08DFFFE072FA}" destId="{E898D4EA-4B21-49DA-B3EE-1DA03BCFB24B}" srcOrd="0" destOrd="0" presId="urn:diagrams.loki3.com/BracketList"/>
    <dgm:cxn modelId="{9EEADBF4-43B0-498C-AEC1-EB312833B81A}" type="presParOf" srcId="{F7EED446-400B-4CCF-8CF2-08DFFFE072FA}" destId="{FE9C805F-AFFD-4D9F-B9BF-95B35F17CC9A}" srcOrd="1" destOrd="0" presId="urn:diagrams.loki3.com/BracketList"/>
    <dgm:cxn modelId="{EBB836F9-9EBF-408C-AF02-CDB63D0F39FD}" type="presParOf" srcId="{F7EED446-400B-4CCF-8CF2-08DFFFE072FA}" destId="{B58C5736-52B0-4A91-9732-54842A3D0260}" srcOrd="2" destOrd="0" presId="urn:diagrams.loki3.com/BracketList"/>
    <dgm:cxn modelId="{5D4F45FF-CC3A-4283-8A6E-B8E46296E58E}" type="presParOf" srcId="{F7EED446-400B-4CCF-8CF2-08DFFFE072FA}" destId="{9C5B4F2A-0A33-4118-A897-F5FF782BC107}" srcOrd="3" destOrd="0" presId="urn:diagrams.loki3.com/BracketList"/>
    <dgm:cxn modelId="{8E2862A3-8A92-4C31-8874-F185C1A5F474}" type="presParOf" srcId="{68132614-7D70-4262-B504-46172ADB384D}" destId="{095B57B6-3E61-4DBF-821F-14FC24E85898}" srcOrd="3" destOrd="0" presId="urn:diagrams.loki3.com/BracketList"/>
    <dgm:cxn modelId="{78BF12B7-701E-4E13-9547-D4748BF8D8AF}" type="presParOf" srcId="{68132614-7D70-4262-B504-46172ADB384D}" destId="{99766B3D-AF64-4E58-B34D-97F6A9341F2B}" srcOrd="4" destOrd="0" presId="urn:diagrams.loki3.com/BracketList"/>
    <dgm:cxn modelId="{359717E7-A6CA-49FA-B1EF-700F6701BA76}" type="presParOf" srcId="{99766B3D-AF64-4E58-B34D-97F6A9341F2B}" destId="{08F45C32-6B97-4512-BFAE-FFFAC837A5F7}" srcOrd="0" destOrd="0" presId="urn:diagrams.loki3.com/BracketList"/>
    <dgm:cxn modelId="{5C21D6F9-E576-48B9-8C75-3AE30DE58B69}" type="presParOf" srcId="{99766B3D-AF64-4E58-B34D-97F6A9341F2B}" destId="{86EE0EE3-BB73-435B-96EB-70D8D7EAD021}" srcOrd="1" destOrd="0" presId="urn:diagrams.loki3.com/BracketList"/>
    <dgm:cxn modelId="{3C2F46BB-F30C-491F-9375-2695DCFFC635}" type="presParOf" srcId="{99766B3D-AF64-4E58-B34D-97F6A9341F2B}" destId="{212181BD-783B-45E6-85CF-024C845E10FF}" srcOrd="2" destOrd="0" presId="urn:diagrams.loki3.com/BracketList"/>
    <dgm:cxn modelId="{E253788E-2306-4EEE-953A-970050123072}" type="presParOf" srcId="{99766B3D-AF64-4E58-B34D-97F6A9341F2B}" destId="{53146AF8-AABE-4EA1-AF67-ED7FC60083E4}" srcOrd="3" destOrd="0" presId="urn:diagrams.loki3.com/BracketList"/>
    <dgm:cxn modelId="{9C2283E9-D24C-4E7B-9362-CC109F587943}" type="presParOf" srcId="{68132614-7D70-4262-B504-46172ADB384D}" destId="{CD8918FE-55E0-4237-B0B7-2C17272D44A4}" srcOrd="5" destOrd="0" presId="urn:diagrams.loki3.com/BracketList"/>
    <dgm:cxn modelId="{5A0D202C-3BC0-4F27-879F-9CBD385EA9BA}" type="presParOf" srcId="{68132614-7D70-4262-B504-46172ADB384D}" destId="{BCF51521-6DF1-4AE3-A957-52C4E1169CB6}" srcOrd="6" destOrd="0" presId="urn:diagrams.loki3.com/BracketList"/>
    <dgm:cxn modelId="{4C7A6120-6F4C-444C-AC7C-5E61C41B7672}" type="presParOf" srcId="{BCF51521-6DF1-4AE3-A957-52C4E1169CB6}" destId="{9CDAB029-3378-4D8A-8DC2-AEC2145306E4}" srcOrd="0" destOrd="0" presId="urn:diagrams.loki3.com/BracketList"/>
    <dgm:cxn modelId="{26CAEAAE-C044-458B-B540-23C5D05E1E4F}" type="presParOf" srcId="{BCF51521-6DF1-4AE3-A957-52C4E1169CB6}" destId="{9FB21F62-C0C3-4805-B766-38C95B8E7AA2}" srcOrd="1" destOrd="0" presId="urn:diagrams.loki3.com/BracketList"/>
    <dgm:cxn modelId="{E6FF0364-1DEB-4829-A39B-BAC6AF5E2114}" type="presParOf" srcId="{BCF51521-6DF1-4AE3-A957-52C4E1169CB6}" destId="{C9228857-EE64-4613-92D2-757CDE98BCD8}" srcOrd="2" destOrd="0" presId="urn:diagrams.loki3.com/BracketList"/>
    <dgm:cxn modelId="{DBA2634D-EBD2-46CB-A6FD-AE036FCEA7DF}" type="presParOf" srcId="{BCF51521-6DF1-4AE3-A957-52C4E1169CB6}" destId="{26CF3F22-A3EF-431E-89CA-0CF1E2D6B771}"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D3AEA-EA54-4C77-A853-E04B8B9057B5}">
      <dsp:nvSpPr>
        <dsp:cNvPr id="0" name=""/>
        <dsp:cNvSpPr/>
      </dsp:nvSpPr>
      <dsp:spPr>
        <a:xfrm>
          <a:off x="2876336" y="1885"/>
          <a:ext cx="1333927" cy="133392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Client</a:t>
          </a:r>
          <a:endParaRPr lang="en-US" sz="1800" kern="1200" dirty="0"/>
        </a:p>
      </dsp:txBody>
      <dsp:txXfrm>
        <a:off x="3071685" y="197234"/>
        <a:ext cx="943229" cy="943229"/>
      </dsp:txXfrm>
    </dsp:sp>
    <dsp:sp modelId="{24638F22-518F-4C4A-AA48-FE9EDA45DB2F}">
      <dsp:nvSpPr>
        <dsp:cNvPr id="0" name=""/>
        <dsp:cNvSpPr/>
      </dsp:nvSpPr>
      <dsp:spPr>
        <a:xfrm rot="2160000">
          <a:off x="4168074" y="1026443"/>
          <a:ext cx="354470" cy="450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4178229" y="1085230"/>
        <a:ext cx="248129" cy="270120"/>
      </dsp:txXfrm>
    </dsp:sp>
    <dsp:sp modelId="{08DAE50A-0270-429E-ACBF-45DC8D8B16E7}">
      <dsp:nvSpPr>
        <dsp:cNvPr id="0" name=""/>
        <dsp:cNvSpPr/>
      </dsp:nvSpPr>
      <dsp:spPr>
        <a:xfrm>
          <a:off x="4496587" y="1179067"/>
          <a:ext cx="1333927" cy="133392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Query Engine</a:t>
          </a:r>
          <a:endParaRPr lang="en-US" sz="1800" kern="1200" dirty="0"/>
        </a:p>
      </dsp:txBody>
      <dsp:txXfrm>
        <a:off x="4691936" y="1374416"/>
        <a:ext cx="943229" cy="943229"/>
      </dsp:txXfrm>
    </dsp:sp>
    <dsp:sp modelId="{9F25FCC7-1D11-451B-A039-737C80E7270E}">
      <dsp:nvSpPr>
        <dsp:cNvPr id="0" name=""/>
        <dsp:cNvSpPr/>
      </dsp:nvSpPr>
      <dsp:spPr>
        <a:xfrm rot="6480000">
          <a:off x="4679975" y="2563749"/>
          <a:ext cx="354470" cy="450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4749576" y="2603221"/>
        <a:ext cx="248129" cy="270120"/>
      </dsp:txXfrm>
    </dsp:sp>
    <dsp:sp modelId="{3EC45BA2-28A3-4E05-BB73-D5DF6EC03896}">
      <dsp:nvSpPr>
        <dsp:cNvPr id="0" name=""/>
        <dsp:cNvSpPr/>
      </dsp:nvSpPr>
      <dsp:spPr>
        <a:xfrm>
          <a:off x="3877706" y="3083786"/>
          <a:ext cx="1333927" cy="133392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Storage Engine</a:t>
          </a:r>
          <a:endParaRPr lang="en-US" sz="1800" kern="1200" dirty="0"/>
        </a:p>
      </dsp:txBody>
      <dsp:txXfrm>
        <a:off x="4073055" y="3279135"/>
        <a:ext cx="943229" cy="943229"/>
      </dsp:txXfrm>
    </dsp:sp>
    <dsp:sp modelId="{F45F3FD1-B341-4442-8211-6FC053B61CA5}">
      <dsp:nvSpPr>
        <dsp:cNvPr id="0" name=""/>
        <dsp:cNvSpPr/>
      </dsp:nvSpPr>
      <dsp:spPr>
        <a:xfrm rot="10800000">
          <a:off x="3376096" y="3525650"/>
          <a:ext cx="354470" cy="450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3482437" y="3615690"/>
        <a:ext cx="248129" cy="270120"/>
      </dsp:txXfrm>
    </dsp:sp>
    <dsp:sp modelId="{2EA9B182-869B-404A-BB43-EA2976A29748}">
      <dsp:nvSpPr>
        <dsp:cNvPr id="0" name=""/>
        <dsp:cNvSpPr/>
      </dsp:nvSpPr>
      <dsp:spPr>
        <a:xfrm>
          <a:off x="1874965" y="3083786"/>
          <a:ext cx="1333927" cy="133392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Storage</a:t>
          </a:r>
        </a:p>
        <a:p>
          <a:pPr lvl="0" algn="ctr" defTabSz="800100">
            <a:lnSpc>
              <a:spcPct val="90000"/>
            </a:lnSpc>
            <a:spcBef>
              <a:spcPct val="0"/>
            </a:spcBef>
            <a:spcAft>
              <a:spcPct val="35000"/>
            </a:spcAft>
          </a:pPr>
          <a:r>
            <a:rPr lang="en-US" sz="1800" kern="1200" dirty="0" smtClean="0"/>
            <a:t>(RAM or HD)</a:t>
          </a:r>
          <a:endParaRPr lang="en-US" sz="1800" kern="1200" dirty="0"/>
        </a:p>
      </dsp:txBody>
      <dsp:txXfrm>
        <a:off x="2070314" y="3279135"/>
        <a:ext cx="943229" cy="943229"/>
      </dsp:txXfrm>
    </dsp:sp>
    <dsp:sp modelId="{A65DFABB-CBFE-429B-BF87-B3F48F7F3EB0}">
      <dsp:nvSpPr>
        <dsp:cNvPr id="0" name=""/>
        <dsp:cNvSpPr/>
      </dsp:nvSpPr>
      <dsp:spPr>
        <a:xfrm rot="15120000">
          <a:off x="2058353" y="2582831"/>
          <a:ext cx="354470" cy="450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2127954" y="2723439"/>
        <a:ext cx="248129" cy="270120"/>
      </dsp:txXfrm>
    </dsp:sp>
    <dsp:sp modelId="{1A45B6D8-0643-49E1-BC8E-5B2F3953ADBD}">
      <dsp:nvSpPr>
        <dsp:cNvPr id="0" name=""/>
        <dsp:cNvSpPr/>
      </dsp:nvSpPr>
      <dsp:spPr>
        <a:xfrm>
          <a:off x="1256084" y="1179067"/>
          <a:ext cx="1333927" cy="133392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Query Engine</a:t>
          </a:r>
          <a:endParaRPr lang="en-US" sz="1800" kern="1200" dirty="0"/>
        </a:p>
      </dsp:txBody>
      <dsp:txXfrm>
        <a:off x="1451433" y="1374416"/>
        <a:ext cx="943229" cy="943229"/>
      </dsp:txXfrm>
    </dsp:sp>
    <dsp:sp modelId="{3F3C8DE8-787D-440D-BB01-BD870BA09772}">
      <dsp:nvSpPr>
        <dsp:cNvPr id="0" name=""/>
        <dsp:cNvSpPr/>
      </dsp:nvSpPr>
      <dsp:spPr>
        <a:xfrm rot="19440000">
          <a:off x="2547822" y="1038236"/>
          <a:ext cx="354470" cy="450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557977" y="1159529"/>
        <a:ext cx="248129" cy="270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10/8/2013</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10/8/2013</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10/8/2013</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10/8/2013</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10/8/2013</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a:t>10/8/2013</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03F41C87-7AD9-4845-A077-840E4A0F3F06}" type="datetimeFigureOut">
              <a:rPr lang="en-US"/>
              <a:t>10/8/2013</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03F41C87-7AD9-4845-A077-840E4A0F3F06}" type="datetimeFigureOut">
              <a:rPr lang="en-US"/>
              <a:t>10/8/2013</a:t>
            </a:fld>
            <a:endParaRPr dirty="0"/>
          </a:p>
        </p:txBody>
      </p:sp>
      <p:sp>
        <p:nvSpPr>
          <p:cNvPr id="8" name="Footer Placeholder 7"/>
          <p:cNvSpPr>
            <a:spLocks noGrp="1"/>
          </p:cNvSpPr>
          <p:nvPr>
            <p:ph type="ftr" sz="quarter" idx="11"/>
          </p:nvPr>
        </p:nvSpPr>
        <p:spPr/>
        <p:txBody>
          <a:bodyPr/>
          <a:lstStyle/>
          <a:p>
            <a:endParaRPr dirty="0"/>
          </a:p>
        </p:txBody>
      </p:sp>
      <p:sp>
        <p:nvSpPr>
          <p:cNvPr id="9" name="Slide Number Placeholder 8"/>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03F41C87-7AD9-4845-A077-840E4A0F3F06}" type="datetimeFigureOut">
              <a:rPr lang="en-US"/>
              <a:t>10/8/2013</a:t>
            </a:fld>
            <a:endParaRPr dirty="0"/>
          </a:p>
        </p:txBody>
      </p:sp>
      <p:sp>
        <p:nvSpPr>
          <p:cNvPr id="4" name="Footer Placeholder 3"/>
          <p:cNvSpPr>
            <a:spLocks noGrp="1"/>
          </p:cNvSpPr>
          <p:nvPr>
            <p:ph type="ftr" sz="quarter" idx="11"/>
          </p:nvPr>
        </p:nvSpPr>
        <p:spPr/>
        <p:txBody>
          <a:bodyPr/>
          <a:lstStyle/>
          <a:p>
            <a:endParaRPr dirty="0"/>
          </a:p>
        </p:txBody>
      </p:sp>
      <p:sp>
        <p:nvSpPr>
          <p:cNvPr id="5" name="Slide Number Placeholder 4"/>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a:t>10/8/2013</a:t>
            </a:fld>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t>10/8/2013</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pPr/>
              <a:t>10/8/2013</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2A013F82-EE5E-44EE-A61D-E31C6657F26F}" type="slidenum">
              <a:rPr/>
              <a:pPr/>
              <a:t>‹#›</a:t>
            </a:fld>
            <a:endParaRPr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03F41C87-7AD9-4845-A077-840E4A0F3F06}" type="datetimeFigureOut">
              <a:rPr lang="en-US"/>
              <a:pPr/>
              <a:t>10/8/2013</a:t>
            </a:fld>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dirty="0"/>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2A013F82-EE5E-44EE-A61D-E31C6657F26F}" type="slidenum">
              <a:rPr/>
              <a:pPr/>
              <a:t>‹#›</a:t>
            </a:fld>
            <a:endParaRPr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computershopper.com/feature/how-it-works-platter-based-hard-driv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download.intel.com/pressroom/images/InsideanSSD.jp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2.xml"/><Relationship Id="rId7" Type="http://schemas.openxmlformats.org/officeDocument/2006/relationships/hyperlink" Target="http://www.smartbrandingco.com/PomPrintBlog/wp-content/uploads/2012/02/Hard_Disk1.png" TargetMode="Externa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3.xml"/><Relationship Id="rId7" Type="http://schemas.openxmlformats.org/officeDocument/2006/relationships/hyperlink" Target="http://www.smartbrandingco.com/PomPrintBlog/wp-content/uploads/2012/02/Hard_Disk1.png" TargetMode="Externa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hyperlink" Target="http://technet.microsoft.com/en-us/library/ms190969(v=sql.105).aspx"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60412" y="1828800"/>
            <a:ext cx="9372600" cy="2895600"/>
          </a:xfrm>
        </p:spPr>
        <p:txBody>
          <a:bodyPr/>
          <a:lstStyle/>
          <a:p>
            <a:r>
              <a:rPr lang="en-US" dirty="0" smtClean="0"/>
              <a:t>SQL Server Internals 101</a:t>
            </a:r>
            <a:endParaRPr lang="en-US" dirty="0"/>
          </a:p>
        </p:txBody>
      </p:sp>
      <p:sp>
        <p:nvSpPr>
          <p:cNvPr id="4" name="Subtitle 3"/>
          <p:cNvSpPr>
            <a:spLocks noGrp="1"/>
          </p:cNvSpPr>
          <p:nvPr>
            <p:ph type="subTitle" idx="1"/>
          </p:nvPr>
        </p:nvSpPr>
        <p:spPr>
          <a:xfrm>
            <a:off x="1065213" y="4800600"/>
            <a:ext cx="8229600" cy="466345"/>
          </a:xfrm>
        </p:spPr>
        <p:txBody>
          <a:bodyPr/>
          <a:lstStyle/>
          <a:p>
            <a:r>
              <a:rPr lang="it-IT" dirty="0"/>
              <a:t>Ayman </a:t>
            </a:r>
            <a:r>
              <a:rPr lang="it-IT" dirty="0" smtClean="0"/>
              <a:t>El-ghazali-www.thesqlpro.com-@thesqlpro</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5812" y="1286255"/>
            <a:ext cx="2369457" cy="3980690"/>
          </a:xfrm>
          <a:prstGeom prst="rect">
            <a:avLst/>
          </a:prstGeom>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 Allocation Map (IAM)</a:t>
            </a:r>
            <a:endParaRPr lang="en-US" dirty="0"/>
          </a:p>
        </p:txBody>
      </p:sp>
      <p:sp>
        <p:nvSpPr>
          <p:cNvPr id="3" name="Content Placeholder 2"/>
          <p:cNvSpPr>
            <a:spLocks noGrp="1"/>
          </p:cNvSpPr>
          <p:nvPr>
            <p:ph idx="1"/>
          </p:nvPr>
        </p:nvSpPr>
        <p:spPr/>
        <p:txBody>
          <a:bodyPr/>
          <a:lstStyle/>
          <a:p>
            <a:r>
              <a:rPr lang="en-US" dirty="0" smtClean="0"/>
              <a:t>Special internal page on a data file that tracks all extent allocations for tables, indexes, and partitions</a:t>
            </a:r>
          </a:p>
          <a:p>
            <a:r>
              <a:rPr lang="en-US" dirty="0" smtClean="0"/>
              <a:t>Basically, lets SQL Server know what extent belongs to what specific entity</a:t>
            </a:r>
          </a:p>
          <a:p>
            <a:r>
              <a:rPr lang="en-US" dirty="0" smtClean="0"/>
              <a:t>Covers a 4GB interval of data</a:t>
            </a:r>
          </a:p>
          <a:p>
            <a:endParaRPr lang="en-US" dirty="0"/>
          </a:p>
        </p:txBody>
      </p:sp>
    </p:spTree>
    <p:extLst>
      <p:ext uri="{BB962C8B-B14F-4D97-AF65-F5344CB8AC3E}">
        <p14:creationId xmlns:p14="http://schemas.microsoft.com/office/powerpoint/2010/main" val="15802153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it sound Greek?</a:t>
            </a:r>
            <a:endParaRPr lang="en-US" dirty="0"/>
          </a:p>
        </p:txBody>
      </p:sp>
      <p:sp>
        <p:nvSpPr>
          <p:cNvPr id="3" name="Content Placeholder 2"/>
          <p:cNvSpPr>
            <a:spLocks noGrp="1"/>
          </p:cNvSpPr>
          <p:nvPr>
            <p:ph idx="1"/>
          </p:nvPr>
        </p:nvSpPr>
        <p:spPr/>
        <p:txBody>
          <a:bodyPr/>
          <a:lstStyle/>
          <a:p>
            <a:r>
              <a:rPr lang="en-US" dirty="0" smtClean="0"/>
              <a:t>PFS, GAM and SGAM help SQL Server determine where free space is and how much so that it can allocate it appropriately without having to scan all the pages</a:t>
            </a:r>
          </a:p>
          <a:p>
            <a:r>
              <a:rPr lang="en-US" dirty="0" smtClean="0"/>
              <a:t>IAM pages and indexes help SQL Server fulfil queries</a:t>
            </a:r>
          </a:p>
          <a:p>
            <a:r>
              <a:rPr lang="en-US" dirty="0" smtClean="0"/>
              <a:t>The take away is that these few pages help keep an internal “directory” for SQL Server to be able to find what it needs quickly and pull back as few pages as necessary</a:t>
            </a:r>
          </a:p>
          <a:p>
            <a:r>
              <a:rPr lang="en-US" dirty="0" smtClean="0"/>
              <a:t>It’s all about reduces the cost to the system</a:t>
            </a:r>
            <a:endParaRPr lang="en-US" dirty="0"/>
          </a:p>
        </p:txBody>
      </p:sp>
    </p:spTree>
    <p:extLst>
      <p:ext uri="{BB962C8B-B14F-4D97-AF65-F5344CB8AC3E}">
        <p14:creationId xmlns:p14="http://schemas.microsoft.com/office/powerpoint/2010/main" val="32002639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Query Lifecycle</a:t>
            </a:r>
            <a:endParaRPr lang="en-US" dirty="0"/>
          </a:p>
        </p:txBody>
      </p:sp>
      <p:graphicFrame>
        <p:nvGraphicFramePr>
          <p:cNvPr id="5" name="Diagram 4"/>
          <p:cNvGraphicFramePr/>
          <p:nvPr>
            <p:extLst>
              <p:ext uri="{D42A27DB-BD31-4B8C-83A1-F6EECF244321}">
                <p14:modId xmlns:p14="http://schemas.microsoft.com/office/powerpoint/2010/main" val="4023159780"/>
              </p:ext>
            </p:extLst>
          </p:nvPr>
        </p:nvGraphicFramePr>
        <p:xfrm>
          <a:off x="2436812" y="1828800"/>
          <a:ext cx="70866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45925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212" y="304799"/>
            <a:ext cx="11506200" cy="6024651"/>
          </a:xfrm>
        </p:spPr>
      </p:pic>
    </p:spTree>
    <p:extLst>
      <p:ext uri="{BB962C8B-B14F-4D97-AF65-F5344CB8AC3E}">
        <p14:creationId xmlns:p14="http://schemas.microsoft.com/office/powerpoint/2010/main" val="35489633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9412" y="304800"/>
            <a:ext cx="11314778" cy="5638800"/>
          </a:xfrm>
        </p:spPr>
      </p:pic>
    </p:spTree>
    <p:extLst>
      <p:ext uri="{BB962C8B-B14F-4D97-AF65-F5344CB8AC3E}">
        <p14:creationId xmlns:p14="http://schemas.microsoft.com/office/powerpoint/2010/main" val="28881836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609600"/>
            <a:ext cx="9144001" cy="1371600"/>
          </a:xfrm>
        </p:spPr>
        <p:txBody>
          <a:bodyPr/>
          <a:lstStyle/>
          <a:p>
            <a:r>
              <a:rPr lang="en-US" dirty="0" smtClean="0"/>
              <a:t>Magnetic</a:t>
            </a:r>
            <a:br>
              <a:rPr lang="en-US" dirty="0" smtClean="0"/>
            </a:br>
            <a:r>
              <a:rPr lang="en-US" dirty="0" smtClean="0"/>
              <a:t>Storage</a:t>
            </a:r>
            <a:endParaRPr lang="en-US" dirty="0"/>
          </a:p>
        </p:txBody>
      </p:sp>
      <p:sp>
        <p:nvSpPr>
          <p:cNvPr id="4" name="TextBox 3"/>
          <p:cNvSpPr txBox="1"/>
          <p:nvPr/>
        </p:nvSpPr>
        <p:spPr>
          <a:xfrm>
            <a:off x="1522413" y="6412468"/>
            <a:ext cx="8023479" cy="369332"/>
          </a:xfrm>
          <a:prstGeom prst="rect">
            <a:avLst/>
          </a:prstGeom>
          <a:noFill/>
        </p:spPr>
        <p:txBody>
          <a:bodyPr wrap="none" rtlCol="0">
            <a:spAutoFit/>
          </a:bodyPr>
          <a:lstStyle/>
          <a:p>
            <a:r>
              <a:rPr lang="en-US" dirty="0">
                <a:hlinkClick r:id="rId2"/>
              </a:rPr>
              <a:t>http://www.computershopper.com/feature/how-it-works-platter-based-hard-drive</a:t>
            </a:r>
            <a:endParaRPr lang="en-US" dirty="0"/>
          </a:p>
        </p:txBody>
      </p:sp>
      <p:pic>
        <p:nvPicPr>
          <p:cNvPr id="1026" name="Picture 2" descr="http://www.computershopper.com/var/ezwebin_site/storage/images/media/images/how-it-works-hard-drive/221065-1-eng-US/how-it-works-hard-driv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9812" y="122196"/>
            <a:ext cx="7162800" cy="63423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84212" y="2209800"/>
            <a:ext cx="1402948" cy="1477328"/>
          </a:xfrm>
          <a:prstGeom prst="rect">
            <a:avLst/>
          </a:prstGeom>
          <a:noFill/>
        </p:spPr>
        <p:txBody>
          <a:bodyPr wrap="none" rtlCol="0">
            <a:spAutoFit/>
          </a:bodyPr>
          <a:lstStyle/>
          <a:p>
            <a:r>
              <a:rPr lang="en-US" dirty="0" smtClean="0"/>
              <a:t>1 Platter(s)</a:t>
            </a:r>
          </a:p>
          <a:p>
            <a:r>
              <a:rPr lang="en-US" dirty="0" smtClean="0"/>
              <a:t>5 Drive Head</a:t>
            </a:r>
          </a:p>
          <a:p>
            <a:r>
              <a:rPr lang="en-US" dirty="0" smtClean="0"/>
              <a:t>6 Track(s)</a:t>
            </a:r>
          </a:p>
          <a:p>
            <a:r>
              <a:rPr lang="en-US" dirty="0" smtClean="0"/>
              <a:t>7 Sector(s)</a:t>
            </a:r>
          </a:p>
          <a:p>
            <a:r>
              <a:rPr lang="en-US" dirty="0" smtClean="0"/>
              <a:t>8 Cluster(s)</a:t>
            </a:r>
            <a:endParaRPr lang="en-US" dirty="0"/>
          </a:p>
        </p:txBody>
      </p:sp>
    </p:spTree>
    <p:extLst>
      <p:ext uri="{BB962C8B-B14F-4D97-AF65-F5344CB8AC3E}">
        <p14:creationId xmlns:p14="http://schemas.microsoft.com/office/powerpoint/2010/main" val="13903859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Magnetic Storage</a:t>
            </a:r>
            <a:endParaRPr lang="en-US" dirty="0"/>
          </a:p>
        </p:txBody>
      </p:sp>
      <p:sp>
        <p:nvSpPr>
          <p:cNvPr id="3" name="Content Placeholder 2"/>
          <p:cNvSpPr>
            <a:spLocks noGrp="1"/>
          </p:cNvSpPr>
          <p:nvPr>
            <p:ph idx="1"/>
          </p:nvPr>
        </p:nvSpPr>
        <p:spPr/>
        <p:txBody>
          <a:bodyPr>
            <a:normAutofit fontScale="92500"/>
          </a:bodyPr>
          <a:lstStyle/>
          <a:p>
            <a:r>
              <a:rPr lang="en-US" dirty="0" smtClean="0"/>
              <a:t>Depending on how you format your partitions (cluster size), disk performance can be affected</a:t>
            </a:r>
          </a:p>
          <a:p>
            <a:r>
              <a:rPr lang="en-US" dirty="0" smtClean="0"/>
              <a:t>Microsoft recommends formatting the clusters to 64K allocation units</a:t>
            </a:r>
          </a:p>
          <a:p>
            <a:r>
              <a:rPr lang="en-US" dirty="0" smtClean="0"/>
              <a:t>Why? Extents are 64K in size and this can help with Read operations since tables/indexes are organizes in Extents by SQL Server</a:t>
            </a:r>
          </a:p>
          <a:p>
            <a:r>
              <a:rPr lang="en-US" dirty="0" smtClean="0"/>
              <a:t>Think of clusters as data “shopping bags”</a:t>
            </a:r>
          </a:p>
          <a:p>
            <a:pPr lvl="1"/>
            <a:r>
              <a:rPr lang="en-US" dirty="0" smtClean="0"/>
              <a:t>You could several huge bags to carry all your groceries</a:t>
            </a:r>
          </a:p>
          <a:p>
            <a:pPr lvl="1"/>
            <a:r>
              <a:rPr lang="en-US" dirty="0" smtClean="0"/>
              <a:t>You can use even more smaller bags to carry all your groceries</a:t>
            </a:r>
          </a:p>
          <a:p>
            <a:pPr lvl="1"/>
            <a:r>
              <a:rPr lang="en-US" dirty="0" smtClean="0"/>
              <a:t>Each bag costs you 5 cents from the grocery store, and all bags are equal in strength</a:t>
            </a:r>
            <a:endParaRPr lang="en-US" dirty="0"/>
          </a:p>
        </p:txBody>
      </p:sp>
    </p:spTree>
    <p:extLst>
      <p:ext uri="{BB962C8B-B14F-4D97-AF65-F5344CB8AC3E}">
        <p14:creationId xmlns:p14="http://schemas.microsoft.com/office/powerpoint/2010/main" val="32204597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0" y="2590799"/>
            <a:ext cx="12188825" cy="2133600"/>
          </a:xfrm>
          <a:prstGeom prst="rect">
            <a:avLst/>
          </a:prstGeom>
          <a:blipFill>
            <a:blip r:embed="rId2"/>
            <a:stretch>
              <a:fillRect/>
            </a:stretch>
          </a:blipFill>
          <a:effectLst>
            <a:glow rad="127000">
              <a:schemeClr val="accent3"/>
            </a:glow>
            <a:reflection stA="90000" dist="50800" dir="5400000" sy="-100000" algn="bl" rotWithShape="0"/>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1767932" y="160106"/>
            <a:ext cx="9144001" cy="1371600"/>
          </a:xfrm>
        </p:spPr>
        <p:txBody>
          <a:bodyPr>
            <a:normAutofit fontScale="90000"/>
          </a:bodyPr>
          <a:lstStyle/>
          <a:p>
            <a:r>
              <a:rPr lang="en-US" dirty="0" smtClean="0"/>
              <a:t>Allocation Units</a:t>
            </a:r>
            <a:br>
              <a:rPr lang="en-US" dirty="0" smtClean="0"/>
            </a:br>
            <a:r>
              <a:rPr lang="en-US" dirty="0" smtClean="0"/>
              <a:t>64KB</a:t>
            </a:r>
            <a:br>
              <a:rPr lang="en-US" dirty="0" smtClean="0"/>
            </a:br>
            <a:r>
              <a:rPr lang="en-US" dirty="0" smtClean="0"/>
              <a:t>1 Physical read per Extent</a:t>
            </a:r>
            <a:endParaRPr lang="en-US" dirty="0"/>
          </a:p>
        </p:txBody>
      </p:sp>
      <p:sp>
        <p:nvSpPr>
          <p:cNvPr id="4" name="Folded Corner 3"/>
          <p:cNvSpPr/>
          <p:nvPr/>
        </p:nvSpPr>
        <p:spPr>
          <a:xfrm rot="10800000">
            <a:off x="1674814"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lded Corner 4"/>
          <p:cNvSpPr/>
          <p:nvPr/>
        </p:nvSpPr>
        <p:spPr>
          <a:xfrm rot="10800000">
            <a:off x="2264244"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lded Corner 5"/>
          <p:cNvSpPr/>
          <p:nvPr/>
        </p:nvSpPr>
        <p:spPr>
          <a:xfrm rot="10800000">
            <a:off x="2845361"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lded Corner 6"/>
          <p:cNvSpPr/>
          <p:nvPr/>
        </p:nvSpPr>
        <p:spPr>
          <a:xfrm rot="10800000">
            <a:off x="3426477"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lded Corner 7"/>
          <p:cNvSpPr/>
          <p:nvPr/>
        </p:nvSpPr>
        <p:spPr>
          <a:xfrm rot="10800000">
            <a:off x="1674813"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lded Corner 8"/>
          <p:cNvSpPr/>
          <p:nvPr/>
        </p:nvSpPr>
        <p:spPr>
          <a:xfrm rot="10800000">
            <a:off x="2264243"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lded Corner 9"/>
          <p:cNvSpPr/>
          <p:nvPr/>
        </p:nvSpPr>
        <p:spPr>
          <a:xfrm rot="10800000">
            <a:off x="2845360"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lded Corner 10"/>
          <p:cNvSpPr/>
          <p:nvPr/>
        </p:nvSpPr>
        <p:spPr>
          <a:xfrm rot="10800000">
            <a:off x="3426476"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lded Corner 11"/>
          <p:cNvSpPr/>
          <p:nvPr/>
        </p:nvSpPr>
        <p:spPr>
          <a:xfrm rot="10800000">
            <a:off x="4341814" y="3657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lded Corner 12"/>
          <p:cNvSpPr/>
          <p:nvPr/>
        </p:nvSpPr>
        <p:spPr>
          <a:xfrm rot="10800000">
            <a:off x="4931244" y="3657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lded Corner 13"/>
          <p:cNvSpPr/>
          <p:nvPr/>
        </p:nvSpPr>
        <p:spPr>
          <a:xfrm rot="10800000">
            <a:off x="5512361" y="3657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lded Corner 14"/>
          <p:cNvSpPr/>
          <p:nvPr/>
        </p:nvSpPr>
        <p:spPr>
          <a:xfrm rot="10800000">
            <a:off x="6093477" y="3657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olded Corner 15"/>
          <p:cNvSpPr/>
          <p:nvPr/>
        </p:nvSpPr>
        <p:spPr>
          <a:xfrm rot="10800000">
            <a:off x="4341813" y="28956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lded Corner 16"/>
          <p:cNvSpPr/>
          <p:nvPr/>
        </p:nvSpPr>
        <p:spPr>
          <a:xfrm rot="10800000">
            <a:off x="4931243" y="28956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olded Corner 17"/>
          <p:cNvSpPr/>
          <p:nvPr/>
        </p:nvSpPr>
        <p:spPr>
          <a:xfrm rot="10800000">
            <a:off x="5512360" y="28956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olded Corner 18"/>
          <p:cNvSpPr/>
          <p:nvPr/>
        </p:nvSpPr>
        <p:spPr>
          <a:xfrm rot="10800000">
            <a:off x="6093476" y="28956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lded Corner 19"/>
          <p:cNvSpPr/>
          <p:nvPr/>
        </p:nvSpPr>
        <p:spPr>
          <a:xfrm rot="10800000">
            <a:off x="7009751"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olded Corner 20"/>
          <p:cNvSpPr/>
          <p:nvPr/>
        </p:nvSpPr>
        <p:spPr>
          <a:xfrm rot="10800000">
            <a:off x="7599181"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olded Corner 21"/>
          <p:cNvSpPr/>
          <p:nvPr/>
        </p:nvSpPr>
        <p:spPr>
          <a:xfrm rot="10800000">
            <a:off x="8180298"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olded Corner 22"/>
          <p:cNvSpPr/>
          <p:nvPr/>
        </p:nvSpPr>
        <p:spPr>
          <a:xfrm rot="10800000">
            <a:off x="8761414"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lded Corner 23"/>
          <p:cNvSpPr/>
          <p:nvPr/>
        </p:nvSpPr>
        <p:spPr>
          <a:xfrm rot="10800000">
            <a:off x="7009750"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olded Corner 24"/>
          <p:cNvSpPr/>
          <p:nvPr/>
        </p:nvSpPr>
        <p:spPr>
          <a:xfrm rot="10800000">
            <a:off x="7599180"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olded Corner 25"/>
          <p:cNvSpPr/>
          <p:nvPr/>
        </p:nvSpPr>
        <p:spPr>
          <a:xfrm rot="10800000">
            <a:off x="8180297"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olded Corner 26"/>
          <p:cNvSpPr/>
          <p:nvPr/>
        </p:nvSpPr>
        <p:spPr>
          <a:xfrm rot="10800000">
            <a:off x="8761413"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p:cNvSpPr txBox="1"/>
          <p:nvPr/>
        </p:nvSpPr>
        <p:spPr>
          <a:xfrm>
            <a:off x="134431" y="845906"/>
            <a:ext cx="702180" cy="369332"/>
          </a:xfrm>
          <a:prstGeom prst="rect">
            <a:avLst/>
          </a:prstGeom>
          <a:ln w="57150"/>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smtClean="0"/>
              <a:t>Track</a:t>
            </a:r>
            <a:endParaRPr lang="en-US" dirty="0"/>
          </a:p>
        </p:txBody>
      </p:sp>
      <p:sp>
        <p:nvSpPr>
          <p:cNvPr id="30" name="TextBox 29"/>
          <p:cNvSpPr txBox="1"/>
          <p:nvPr/>
        </p:nvSpPr>
        <p:spPr>
          <a:xfrm>
            <a:off x="9980612" y="1752600"/>
            <a:ext cx="901209" cy="369332"/>
          </a:xfrm>
          <a:prstGeom prst="rect">
            <a:avLst/>
          </a:prstGeom>
          <a:noFill/>
        </p:spPr>
        <p:txBody>
          <a:bodyPr wrap="none" rtlCol="0">
            <a:spAutoFit/>
          </a:bodyPr>
          <a:lstStyle/>
          <a:p>
            <a:r>
              <a:rPr lang="en-US" dirty="0" smtClean="0"/>
              <a:t>Sectors</a:t>
            </a:r>
            <a:endParaRPr lang="en-US" dirty="0"/>
          </a:p>
        </p:txBody>
      </p:sp>
      <p:cxnSp>
        <p:nvCxnSpPr>
          <p:cNvPr id="32" name="Elbow Connector 31"/>
          <p:cNvCxnSpPr/>
          <p:nvPr/>
        </p:nvCxnSpPr>
        <p:spPr>
          <a:xfrm rot="5400000">
            <a:off x="10127179" y="2356365"/>
            <a:ext cx="468867" cy="1"/>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7" name="Left Brace 36"/>
          <p:cNvSpPr/>
          <p:nvPr/>
        </p:nvSpPr>
        <p:spPr>
          <a:xfrm rot="5400000">
            <a:off x="2267621" y="1467012"/>
            <a:ext cx="1252780" cy="2590802"/>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olded Corner 44"/>
          <p:cNvSpPr/>
          <p:nvPr/>
        </p:nvSpPr>
        <p:spPr>
          <a:xfrm rot="10800000">
            <a:off x="-915051"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olded Corner 45"/>
          <p:cNvSpPr/>
          <p:nvPr/>
        </p:nvSpPr>
        <p:spPr>
          <a:xfrm rot="10800000">
            <a:off x="-325621"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olded Corner 46"/>
          <p:cNvSpPr/>
          <p:nvPr/>
        </p:nvSpPr>
        <p:spPr>
          <a:xfrm rot="10800000">
            <a:off x="255496"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olded Corner 47"/>
          <p:cNvSpPr/>
          <p:nvPr/>
        </p:nvSpPr>
        <p:spPr>
          <a:xfrm rot="10800000">
            <a:off x="836612"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Folded Corner 48"/>
          <p:cNvSpPr/>
          <p:nvPr/>
        </p:nvSpPr>
        <p:spPr>
          <a:xfrm rot="10800000">
            <a:off x="-915052"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olded Corner 49"/>
          <p:cNvSpPr/>
          <p:nvPr/>
        </p:nvSpPr>
        <p:spPr>
          <a:xfrm rot="10800000">
            <a:off x="-325622"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olded Corner 50"/>
          <p:cNvSpPr/>
          <p:nvPr/>
        </p:nvSpPr>
        <p:spPr>
          <a:xfrm rot="10800000">
            <a:off x="255495"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olded Corner 51"/>
          <p:cNvSpPr/>
          <p:nvPr/>
        </p:nvSpPr>
        <p:spPr>
          <a:xfrm rot="10800000">
            <a:off x="836611"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olded Corner 52"/>
          <p:cNvSpPr/>
          <p:nvPr/>
        </p:nvSpPr>
        <p:spPr>
          <a:xfrm rot="10800000">
            <a:off x="9650364"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olded Corner 53"/>
          <p:cNvSpPr/>
          <p:nvPr/>
        </p:nvSpPr>
        <p:spPr>
          <a:xfrm rot="10800000">
            <a:off x="10239794"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olded Corner 54"/>
          <p:cNvSpPr/>
          <p:nvPr/>
        </p:nvSpPr>
        <p:spPr>
          <a:xfrm rot="10800000">
            <a:off x="10820911"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olded Corner 55"/>
          <p:cNvSpPr/>
          <p:nvPr/>
        </p:nvSpPr>
        <p:spPr>
          <a:xfrm rot="10800000">
            <a:off x="11402027"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olded Corner 56"/>
          <p:cNvSpPr/>
          <p:nvPr/>
        </p:nvSpPr>
        <p:spPr>
          <a:xfrm rot="10800000">
            <a:off x="9650363"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olded Corner 57"/>
          <p:cNvSpPr/>
          <p:nvPr/>
        </p:nvSpPr>
        <p:spPr>
          <a:xfrm rot="10800000">
            <a:off x="10239793"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olded Corner 58"/>
          <p:cNvSpPr/>
          <p:nvPr/>
        </p:nvSpPr>
        <p:spPr>
          <a:xfrm rot="10800000">
            <a:off x="10820910"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olded Corner 59"/>
          <p:cNvSpPr/>
          <p:nvPr/>
        </p:nvSpPr>
        <p:spPr>
          <a:xfrm rot="10800000">
            <a:off x="11402026"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Left Brace 60"/>
          <p:cNvSpPr/>
          <p:nvPr/>
        </p:nvSpPr>
        <p:spPr>
          <a:xfrm rot="5400000">
            <a:off x="-399379" y="1467012"/>
            <a:ext cx="1252780" cy="2590802"/>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Left Brace 61"/>
          <p:cNvSpPr/>
          <p:nvPr/>
        </p:nvSpPr>
        <p:spPr>
          <a:xfrm rot="5400000">
            <a:off x="4934621" y="1465397"/>
            <a:ext cx="1252780" cy="2590802"/>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Left Brace 62"/>
          <p:cNvSpPr/>
          <p:nvPr/>
        </p:nvSpPr>
        <p:spPr>
          <a:xfrm rot="5400000">
            <a:off x="7574655" y="1464589"/>
            <a:ext cx="1252780" cy="2590802"/>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Left Brace 63"/>
          <p:cNvSpPr/>
          <p:nvPr/>
        </p:nvSpPr>
        <p:spPr>
          <a:xfrm rot="5400000">
            <a:off x="10211261" y="1468462"/>
            <a:ext cx="1252780" cy="2590802"/>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Pentagon 64"/>
          <p:cNvSpPr/>
          <p:nvPr/>
        </p:nvSpPr>
        <p:spPr>
          <a:xfrm rot="5400000">
            <a:off x="6501838" y="564074"/>
            <a:ext cx="1447800" cy="929251"/>
          </a:xfrm>
          <a:prstGeom prst="homePlat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Process 65"/>
          <p:cNvSpPr/>
          <p:nvPr/>
        </p:nvSpPr>
        <p:spPr>
          <a:xfrm>
            <a:off x="7703623" y="304800"/>
            <a:ext cx="6163189" cy="969310"/>
          </a:xfrm>
          <a:prstGeom prst="flowChart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w="0"/>
                <a:solidFill>
                  <a:schemeClr val="accent1"/>
                </a:solidFill>
                <a:effectLst>
                  <a:outerShdw blurRad="38100" dist="25400" dir="5400000" algn="ctr" rotWithShape="0">
                    <a:srgbClr val="6E747A">
                      <a:alpha val="43000"/>
                    </a:srgbClr>
                  </a:outerShdw>
                </a:effectLst>
              </a:rPr>
              <a:t>Drive Head</a:t>
            </a:r>
            <a:endParaRPr lang="en-US"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133573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7968" y="2590798"/>
            <a:ext cx="12206793" cy="4267201"/>
          </a:xfrm>
          <a:prstGeom prst="rect">
            <a:avLst/>
          </a:prstGeom>
          <a:blipFill>
            <a:blip r:embed="rId2"/>
            <a:stretch>
              <a:fillRect/>
            </a:stretch>
          </a:blipFill>
          <a:effectLst>
            <a:glow rad="127000">
              <a:schemeClr val="accent3"/>
            </a:glow>
            <a:reflection stA="90000" dist="50800" dir="5400000" sy="-100000" algn="bl" rotWithShape="0"/>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150811" y="152400"/>
            <a:ext cx="9144001" cy="1371600"/>
          </a:xfrm>
        </p:spPr>
        <p:txBody>
          <a:bodyPr>
            <a:normAutofit fontScale="90000"/>
          </a:bodyPr>
          <a:lstStyle/>
          <a:p>
            <a:r>
              <a:rPr lang="en-US" dirty="0" smtClean="0"/>
              <a:t>Allocation Units</a:t>
            </a:r>
            <a:br>
              <a:rPr lang="en-US" dirty="0" smtClean="0"/>
            </a:br>
            <a:r>
              <a:rPr lang="en-US" dirty="0" smtClean="0"/>
              <a:t>4KB</a:t>
            </a:r>
            <a:br>
              <a:rPr lang="en-US" dirty="0" smtClean="0"/>
            </a:br>
            <a:r>
              <a:rPr lang="en-US" dirty="0" smtClean="0"/>
              <a:t>2 Physical Reads per Page</a:t>
            </a:r>
            <a:endParaRPr lang="en-US" dirty="0"/>
          </a:p>
        </p:txBody>
      </p:sp>
      <p:sp>
        <p:nvSpPr>
          <p:cNvPr id="29" name="TextBox 28"/>
          <p:cNvSpPr txBox="1"/>
          <p:nvPr/>
        </p:nvSpPr>
        <p:spPr>
          <a:xfrm>
            <a:off x="-17968" y="1981200"/>
            <a:ext cx="702180" cy="369332"/>
          </a:xfrm>
          <a:prstGeom prst="rect">
            <a:avLst/>
          </a:prstGeom>
          <a:ln w="57150"/>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smtClean="0"/>
              <a:t>Track</a:t>
            </a:r>
            <a:endParaRPr lang="en-US" dirty="0"/>
          </a:p>
        </p:txBody>
      </p:sp>
      <p:sp>
        <p:nvSpPr>
          <p:cNvPr id="30" name="TextBox 29"/>
          <p:cNvSpPr txBox="1"/>
          <p:nvPr/>
        </p:nvSpPr>
        <p:spPr>
          <a:xfrm>
            <a:off x="9980612" y="1752600"/>
            <a:ext cx="901209" cy="369332"/>
          </a:xfrm>
          <a:prstGeom prst="rect">
            <a:avLst/>
          </a:prstGeom>
          <a:noFill/>
        </p:spPr>
        <p:txBody>
          <a:bodyPr wrap="none" rtlCol="0">
            <a:spAutoFit/>
          </a:bodyPr>
          <a:lstStyle/>
          <a:p>
            <a:r>
              <a:rPr lang="en-US" dirty="0" smtClean="0"/>
              <a:t>Sectors</a:t>
            </a:r>
            <a:endParaRPr lang="en-US" dirty="0"/>
          </a:p>
        </p:txBody>
      </p:sp>
      <p:cxnSp>
        <p:nvCxnSpPr>
          <p:cNvPr id="32" name="Elbow Connector 31"/>
          <p:cNvCxnSpPr/>
          <p:nvPr/>
        </p:nvCxnSpPr>
        <p:spPr>
          <a:xfrm rot="5400000">
            <a:off x="10127179" y="2356365"/>
            <a:ext cx="468867" cy="1"/>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5" name="Pentagon 64"/>
          <p:cNvSpPr/>
          <p:nvPr/>
        </p:nvSpPr>
        <p:spPr>
          <a:xfrm rot="5400000">
            <a:off x="6582286" y="567950"/>
            <a:ext cx="1447800" cy="929251"/>
          </a:xfrm>
          <a:prstGeom prst="homePlat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olded Corner 66"/>
          <p:cNvSpPr/>
          <p:nvPr/>
        </p:nvSpPr>
        <p:spPr>
          <a:xfrm rot="10800000">
            <a:off x="1827211" y="2897214"/>
            <a:ext cx="1295400" cy="1325912"/>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Flowchart: Process 65"/>
          <p:cNvSpPr/>
          <p:nvPr/>
        </p:nvSpPr>
        <p:spPr>
          <a:xfrm>
            <a:off x="7779823" y="304800"/>
            <a:ext cx="6163189" cy="969310"/>
          </a:xfrm>
          <a:prstGeom prst="flowChart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w="0"/>
                <a:solidFill>
                  <a:schemeClr val="accent1"/>
                </a:solidFill>
                <a:effectLst>
                  <a:outerShdw blurRad="38100" dist="25400" dir="5400000" algn="ctr" rotWithShape="0">
                    <a:srgbClr val="6E747A">
                      <a:alpha val="43000"/>
                    </a:srgbClr>
                  </a:outerShdw>
                </a:effectLst>
              </a:rPr>
              <a:t>Drive Head</a:t>
            </a:r>
            <a:endParaRPr lang="en-US" dirty="0">
              <a:ln w="0"/>
              <a:solidFill>
                <a:schemeClr val="accent1"/>
              </a:solidFill>
              <a:effectLst>
                <a:outerShdw blurRad="38100" dist="25400" dir="5400000" algn="ctr" rotWithShape="0">
                  <a:srgbClr val="6E747A">
                    <a:alpha val="43000"/>
                  </a:srgbClr>
                </a:outerShdw>
              </a:effectLst>
            </a:endParaRPr>
          </a:p>
        </p:txBody>
      </p:sp>
      <p:sp>
        <p:nvSpPr>
          <p:cNvPr id="37" name="Left Brace 36"/>
          <p:cNvSpPr/>
          <p:nvPr/>
        </p:nvSpPr>
        <p:spPr>
          <a:xfrm rot="5400000">
            <a:off x="1512599" y="2372010"/>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p:cNvSpPr/>
          <p:nvPr/>
        </p:nvSpPr>
        <p:spPr>
          <a:xfrm rot="5400000">
            <a:off x="2418810" y="2378070"/>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olded Corner 17"/>
          <p:cNvSpPr/>
          <p:nvPr/>
        </p:nvSpPr>
        <p:spPr>
          <a:xfrm rot="10800000">
            <a:off x="3757128" y="2897214"/>
            <a:ext cx="1295400" cy="1325912"/>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Left Brace 18"/>
          <p:cNvSpPr/>
          <p:nvPr/>
        </p:nvSpPr>
        <p:spPr>
          <a:xfrm rot="5400000">
            <a:off x="3442516" y="2372010"/>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p:cNvSpPr/>
          <p:nvPr/>
        </p:nvSpPr>
        <p:spPr>
          <a:xfrm rot="5400000">
            <a:off x="4348727" y="2378070"/>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olded Corner 20"/>
          <p:cNvSpPr/>
          <p:nvPr/>
        </p:nvSpPr>
        <p:spPr>
          <a:xfrm rot="10800000">
            <a:off x="5696132" y="2897214"/>
            <a:ext cx="1295400" cy="1325912"/>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Left Brace 21"/>
          <p:cNvSpPr/>
          <p:nvPr/>
        </p:nvSpPr>
        <p:spPr>
          <a:xfrm rot="5400000">
            <a:off x="5381520" y="2372010"/>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p:cNvSpPr/>
          <p:nvPr/>
        </p:nvSpPr>
        <p:spPr>
          <a:xfrm rot="5400000">
            <a:off x="6287731" y="2378070"/>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olded Corner 23"/>
          <p:cNvSpPr/>
          <p:nvPr/>
        </p:nvSpPr>
        <p:spPr>
          <a:xfrm rot="10800000">
            <a:off x="7625036" y="2897214"/>
            <a:ext cx="1295400" cy="1325912"/>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Left Brace 24"/>
          <p:cNvSpPr/>
          <p:nvPr/>
        </p:nvSpPr>
        <p:spPr>
          <a:xfrm rot="5400000">
            <a:off x="7310424" y="2372010"/>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p:cNvSpPr/>
          <p:nvPr/>
        </p:nvSpPr>
        <p:spPr>
          <a:xfrm rot="5400000">
            <a:off x="8216635" y="2378070"/>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Folded Corner 26"/>
          <p:cNvSpPr/>
          <p:nvPr/>
        </p:nvSpPr>
        <p:spPr>
          <a:xfrm rot="10800000">
            <a:off x="9553940" y="2941288"/>
            <a:ext cx="1295400" cy="1325912"/>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Left Brace 30"/>
          <p:cNvSpPr/>
          <p:nvPr/>
        </p:nvSpPr>
        <p:spPr>
          <a:xfrm rot="5400000">
            <a:off x="9239328" y="2416084"/>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p:cNvSpPr/>
          <p:nvPr/>
        </p:nvSpPr>
        <p:spPr>
          <a:xfrm rot="5400000">
            <a:off x="10145539" y="2422144"/>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361460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12" y="131745"/>
            <a:ext cx="9144001" cy="1371600"/>
          </a:xfrm>
        </p:spPr>
        <p:txBody>
          <a:bodyPr/>
          <a:lstStyle/>
          <a:p>
            <a:r>
              <a:rPr lang="en-US" dirty="0" smtClean="0"/>
              <a:t>SSD – NAND Flash</a:t>
            </a:r>
            <a:endParaRPr lang="en-US" dirty="0"/>
          </a:p>
        </p:txBody>
      </p:sp>
      <p:sp>
        <p:nvSpPr>
          <p:cNvPr id="4" name="Rectangle 3"/>
          <p:cNvSpPr/>
          <p:nvPr/>
        </p:nvSpPr>
        <p:spPr>
          <a:xfrm>
            <a:off x="4769193" y="2887580"/>
            <a:ext cx="2819400" cy="22178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8151812" y="2895600"/>
            <a:ext cx="3167104" cy="22098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Folded Corner 5"/>
          <p:cNvSpPr/>
          <p:nvPr/>
        </p:nvSpPr>
        <p:spPr>
          <a:xfrm rot="10800000">
            <a:off x="4970246" y="32004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lded Corner 6"/>
          <p:cNvSpPr/>
          <p:nvPr/>
        </p:nvSpPr>
        <p:spPr>
          <a:xfrm rot="10800000">
            <a:off x="5559676" y="32004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lded Corner 7"/>
          <p:cNvSpPr/>
          <p:nvPr/>
        </p:nvSpPr>
        <p:spPr>
          <a:xfrm rot="10800000">
            <a:off x="6140793" y="32004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lded Corner 8"/>
          <p:cNvSpPr/>
          <p:nvPr/>
        </p:nvSpPr>
        <p:spPr>
          <a:xfrm rot="10800000">
            <a:off x="6721909" y="32004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lded Corner 9"/>
          <p:cNvSpPr/>
          <p:nvPr/>
        </p:nvSpPr>
        <p:spPr>
          <a:xfrm rot="10800000">
            <a:off x="4970246" y="39624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lded Corner 10"/>
          <p:cNvSpPr/>
          <p:nvPr/>
        </p:nvSpPr>
        <p:spPr>
          <a:xfrm rot="10800000">
            <a:off x="5559676" y="39624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lded Corner 11"/>
          <p:cNvSpPr/>
          <p:nvPr/>
        </p:nvSpPr>
        <p:spPr>
          <a:xfrm rot="10800000">
            <a:off x="6140793" y="39624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lded Corner 12"/>
          <p:cNvSpPr/>
          <p:nvPr/>
        </p:nvSpPr>
        <p:spPr>
          <a:xfrm rot="10800000">
            <a:off x="6721909" y="39624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Left Brace 13"/>
          <p:cNvSpPr/>
          <p:nvPr/>
        </p:nvSpPr>
        <p:spPr>
          <a:xfrm rot="5400000">
            <a:off x="5520793" y="1780299"/>
            <a:ext cx="1316200" cy="2590802"/>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olded Corner 14"/>
          <p:cNvSpPr/>
          <p:nvPr/>
        </p:nvSpPr>
        <p:spPr>
          <a:xfrm rot="10800000">
            <a:off x="8300504" y="3016664"/>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Left Brace 23"/>
          <p:cNvSpPr/>
          <p:nvPr/>
        </p:nvSpPr>
        <p:spPr>
          <a:xfrm rot="5400000">
            <a:off x="8181250" y="2823039"/>
            <a:ext cx="435821" cy="324269"/>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e 26"/>
          <p:cNvSpPr/>
          <p:nvPr/>
        </p:nvSpPr>
        <p:spPr>
          <a:xfrm rot="5400000">
            <a:off x="8516886" y="2815018"/>
            <a:ext cx="435821" cy="324269"/>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Folded Corner 27"/>
          <p:cNvSpPr/>
          <p:nvPr/>
        </p:nvSpPr>
        <p:spPr>
          <a:xfrm rot="10800000">
            <a:off x="9046944" y="3016664"/>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Left Brace 28"/>
          <p:cNvSpPr/>
          <p:nvPr/>
        </p:nvSpPr>
        <p:spPr>
          <a:xfrm rot="5400000">
            <a:off x="8927690" y="2823039"/>
            <a:ext cx="435821" cy="324269"/>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p:cNvSpPr/>
          <p:nvPr/>
        </p:nvSpPr>
        <p:spPr>
          <a:xfrm rot="5400000">
            <a:off x="9263326" y="2815018"/>
            <a:ext cx="435821" cy="324269"/>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Folded Corner 30"/>
          <p:cNvSpPr/>
          <p:nvPr/>
        </p:nvSpPr>
        <p:spPr>
          <a:xfrm rot="10800000">
            <a:off x="9798842" y="3020675"/>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Left Brace 31"/>
          <p:cNvSpPr/>
          <p:nvPr/>
        </p:nvSpPr>
        <p:spPr>
          <a:xfrm rot="5400000">
            <a:off x="9679588" y="2827050"/>
            <a:ext cx="435821" cy="324269"/>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p:cNvSpPr/>
          <p:nvPr/>
        </p:nvSpPr>
        <p:spPr>
          <a:xfrm rot="5400000">
            <a:off x="10015224" y="2819029"/>
            <a:ext cx="435821" cy="324269"/>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Folded Corner 33"/>
          <p:cNvSpPr/>
          <p:nvPr/>
        </p:nvSpPr>
        <p:spPr>
          <a:xfrm rot="10800000">
            <a:off x="10556198" y="3016664"/>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Left Brace 34"/>
          <p:cNvSpPr/>
          <p:nvPr/>
        </p:nvSpPr>
        <p:spPr>
          <a:xfrm rot="5400000">
            <a:off x="10436944" y="2823039"/>
            <a:ext cx="435821" cy="324269"/>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e 35"/>
          <p:cNvSpPr/>
          <p:nvPr/>
        </p:nvSpPr>
        <p:spPr>
          <a:xfrm rot="5400000">
            <a:off x="10772580" y="2815018"/>
            <a:ext cx="435821" cy="324269"/>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p:cNvSpPr txBox="1"/>
          <p:nvPr/>
        </p:nvSpPr>
        <p:spPr>
          <a:xfrm>
            <a:off x="5197367" y="1775179"/>
            <a:ext cx="2248501" cy="369332"/>
          </a:xfrm>
          <a:prstGeom prst="rect">
            <a:avLst/>
          </a:prstGeom>
          <a:noFill/>
        </p:spPr>
        <p:txBody>
          <a:bodyPr wrap="none" rtlCol="0">
            <a:spAutoFit/>
          </a:bodyPr>
          <a:lstStyle/>
          <a:p>
            <a:r>
              <a:rPr lang="en-US" dirty="0" smtClean="0"/>
              <a:t>64KB Allocation Units</a:t>
            </a:r>
            <a:endParaRPr lang="en-US" dirty="0"/>
          </a:p>
        </p:txBody>
      </p:sp>
      <p:sp>
        <p:nvSpPr>
          <p:cNvPr id="38" name="TextBox 37"/>
          <p:cNvSpPr txBox="1"/>
          <p:nvPr/>
        </p:nvSpPr>
        <p:spPr>
          <a:xfrm>
            <a:off x="8407442" y="1916958"/>
            <a:ext cx="2126672" cy="369332"/>
          </a:xfrm>
          <a:prstGeom prst="rect">
            <a:avLst/>
          </a:prstGeom>
          <a:noFill/>
        </p:spPr>
        <p:txBody>
          <a:bodyPr wrap="none" rtlCol="0">
            <a:spAutoFit/>
          </a:bodyPr>
          <a:lstStyle/>
          <a:p>
            <a:r>
              <a:rPr lang="en-US" dirty="0" smtClean="0"/>
              <a:t>4KB Allocation Units</a:t>
            </a:r>
            <a:endParaRPr lang="en-US" dirty="0"/>
          </a:p>
        </p:txBody>
      </p:sp>
      <p:sp>
        <p:nvSpPr>
          <p:cNvPr id="3" name="TextBox 2"/>
          <p:cNvSpPr txBox="1"/>
          <p:nvPr/>
        </p:nvSpPr>
        <p:spPr>
          <a:xfrm>
            <a:off x="912812" y="6324600"/>
            <a:ext cx="6143798" cy="369332"/>
          </a:xfrm>
          <a:prstGeom prst="rect">
            <a:avLst/>
          </a:prstGeom>
          <a:noFill/>
        </p:spPr>
        <p:txBody>
          <a:bodyPr wrap="none" rtlCol="0">
            <a:spAutoFit/>
          </a:bodyPr>
          <a:lstStyle/>
          <a:p>
            <a:r>
              <a:rPr lang="en-US" dirty="0">
                <a:hlinkClick r:id="rId2"/>
              </a:rPr>
              <a:t>http://download.intel.com/pressroom/images/InsideanSSD.jpg</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35985" y="2572011"/>
            <a:ext cx="4101604" cy="2723679"/>
          </a:xfrm>
          <a:prstGeom prst="rect">
            <a:avLst/>
          </a:prstGeom>
        </p:spPr>
      </p:pic>
      <p:sp>
        <p:nvSpPr>
          <p:cNvPr id="17" name="Striped Right Arrow 16"/>
          <p:cNvSpPr/>
          <p:nvPr/>
        </p:nvSpPr>
        <p:spPr>
          <a:xfrm>
            <a:off x="3387974" y="3299032"/>
            <a:ext cx="1273305" cy="1174337"/>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Donut 17"/>
          <p:cNvSpPr/>
          <p:nvPr/>
        </p:nvSpPr>
        <p:spPr>
          <a:xfrm>
            <a:off x="2589212" y="3203084"/>
            <a:ext cx="1107130" cy="144511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902666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Agenda</a:t>
            </a:r>
            <a:endParaRPr lang="en-US" dirty="0"/>
          </a:p>
        </p:txBody>
      </p:sp>
      <p:sp>
        <p:nvSpPr>
          <p:cNvPr id="14" name="Content Placeholder 13"/>
          <p:cNvSpPr>
            <a:spLocks noGrp="1"/>
          </p:cNvSpPr>
          <p:nvPr>
            <p:ph idx="1"/>
          </p:nvPr>
        </p:nvSpPr>
        <p:spPr/>
        <p:txBody>
          <a:bodyPr>
            <a:normAutofit/>
          </a:bodyPr>
          <a:lstStyle/>
          <a:p>
            <a:r>
              <a:rPr lang="en-US" dirty="0" smtClean="0"/>
              <a:t>How Data is Stored: Pages &amp; Extents</a:t>
            </a:r>
          </a:p>
          <a:p>
            <a:r>
              <a:rPr lang="en-US" dirty="0" smtClean="0"/>
              <a:t>How Data is Retrieved: The Query Lifecycle</a:t>
            </a:r>
          </a:p>
          <a:p>
            <a:r>
              <a:rPr lang="en-US" dirty="0" smtClean="0"/>
              <a:t>How the Infrastructure Works: Storage </a:t>
            </a:r>
            <a:r>
              <a:rPr lang="en-US" dirty="0"/>
              <a:t>&amp; Memory</a:t>
            </a:r>
          </a:p>
          <a:p>
            <a:r>
              <a:rPr lang="en-US" dirty="0"/>
              <a:t>Speed </a:t>
            </a:r>
            <a:r>
              <a:rPr lang="en-US" dirty="0" smtClean="0"/>
              <a:t>Assessment</a:t>
            </a:r>
          </a:p>
          <a:p>
            <a:r>
              <a:rPr lang="en-US" dirty="0" smtClean="0"/>
              <a:t>Monitoring</a:t>
            </a:r>
          </a:p>
          <a:p>
            <a:r>
              <a:rPr lang="en-US" dirty="0" smtClean="0"/>
              <a:t>Q&amp;A</a:t>
            </a:r>
          </a:p>
          <a:p>
            <a:endParaRPr lang="en-US" dirty="0"/>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p:cNvGraphicFramePr/>
          <p:nvPr>
            <p:extLst>
              <p:ext uri="{D42A27DB-BD31-4B8C-83A1-F6EECF244321}">
                <p14:modId xmlns:p14="http://schemas.microsoft.com/office/powerpoint/2010/main" val="3051634131"/>
              </p:ext>
            </p:extLst>
          </p:nvPr>
        </p:nvGraphicFramePr>
        <p:xfrm>
          <a:off x="0" y="1600200"/>
          <a:ext cx="9610212" cy="5377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smtClean="0"/>
              <a:t>RAID Basics</a:t>
            </a:r>
            <a:endParaRPr lang="en-US" dirty="0"/>
          </a:p>
        </p:txBody>
      </p:sp>
      <p:sp>
        <p:nvSpPr>
          <p:cNvPr id="3" name="Content Placeholder 2"/>
          <p:cNvSpPr>
            <a:spLocks noGrp="1"/>
          </p:cNvSpPr>
          <p:nvPr>
            <p:ph idx="1"/>
          </p:nvPr>
        </p:nvSpPr>
        <p:spPr/>
        <p:txBody>
          <a:bodyPr/>
          <a:lstStyle/>
          <a:p>
            <a:r>
              <a:rPr lang="en-US" dirty="0" smtClean="0"/>
              <a:t>RAID O (Zero)</a:t>
            </a:r>
          </a:p>
          <a:p>
            <a:r>
              <a:rPr lang="en-US" dirty="0" smtClean="0"/>
              <a:t>Reads are divided among hard drives (multiple read heads)</a:t>
            </a:r>
            <a:endParaRPr lang="en-US" dirty="0"/>
          </a:p>
        </p:txBody>
      </p:sp>
      <p:sp>
        <p:nvSpPr>
          <p:cNvPr id="4" name="Rectangle 3"/>
          <p:cNvSpPr/>
          <p:nvPr/>
        </p:nvSpPr>
        <p:spPr>
          <a:xfrm>
            <a:off x="227012" y="6175506"/>
            <a:ext cx="6092825" cy="646331"/>
          </a:xfrm>
          <a:prstGeom prst="rect">
            <a:avLst/>
          </a:prstGeom>
        </p:spPr>
        <p:txBody>
          <a:bodyPr>
            <a:spAutoFit/>
          </a:bodyPr>
          <a:lstStyle/>
          <a:p>
            <a:r>
              <a:rPr lang="en-US" dirty="0">
                <a:hlinkClick r:id="rId7"/>
              </a:rPr>
              <a:t>http://www.smartbrandingco.com/PomPrintBlog/wp-content/uploads/2012/02/Hard_Disk1.png</a:t>
            </a:r>
            <a:endParaRPr lang="en-US" dirty="0"/>
          </a:p>
        </p:txBody>
      </p:sp>
      <p:pic>
        <p:nvPicPr>
          <p:cNvPr id="2050"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38554" y="3428999"/>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46729" y="3428999"/>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84220" y="3428999"/>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38575" y="3429000"/>
            <a:ext cx="1671637" cy="1671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5469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189925645"/>
              </p:ext>
            </p:extLst>
          </p:nvPr>
        </p:nvGraphicFramePr>
        <p:xfrm>
          <a:off x="-83061" y="1448247"/>
          <a:ext cx="10348402" cy="4532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1217612" y="-528396"/>
            <a:ext cx="9144001" cy="1371600"/>
          </a:xfrm>
        </p:spPr>
        <p:txBody>
          <a:bodyPr/>
          <a:lstStyle/>
          <a:p>
            <a:r>
              <a:rPr lang="en-US" dirty="0" smtClean="0"/>
              <a:t>SAN with RAID</a:t>
            </a:r>
            <a:endParaRPr lang="en-US" dirty="0"/>
          </a:p>
        </p:txBody>
      </p:sp>
      <p:sp>
        <p:nvSpPr>
          <p:cNvPr id="4" name="Rectangle 3"/>
          <p:cNvSpPr/>
          <p:nvPr/>
        </p:nvSpPr>
        <p:spPr>
          <a:xfrm>
            <a:off x="227012" y="6175506"/>
            <a:ext cx="6092825" cy="646331"/>
          </a:xfrm>
          <a:prstGeom prst="rect">
            <a:avLst/>
          </a:prstGeom>
        </p:spPr>
        <p:txBody>
          <a:bodyPr>
            <a:spAutoFit/>
          </a:bodyPr>
          <a:lstStyle/>
          <a:p>
            <a:r>
              <a:rPr lang="en-US" dirty="0">
                <a:hlinkClick r:id="rId7"/>
              </a:rPr>
              <a:t>http://www.smartbrandingco.com/PomPrintBlog/wp-content/uploads/2012/02/Hard_Disk1.png</a:t>
            </a:r>
            <a:endParaRPr lang="en-US" dirty="0"/>
          </a:p>
        </p:txBody>
      </p:sp>
      <p:pic>
        <p:nvPicPr>
          <p:cNvPr id="2050"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81077" y="4537449"/>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33840" y="4537448"/>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09840" y="4537448"/>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93705" y="4537447"/>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93704" y="4104069"/>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69704" y="4112700"/>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07459" y="4104068"/>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73377" y="4095436"/>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91112" y="3612866"/>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43875" y="3612865"/>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19875" y="3612865"/>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03740" y="3612864"/>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03739" y="3179486"/>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79739" y="3188117"/>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17494" y="3179485"/>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83412" y="3170853"/>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91112" y="2643180"/>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43875" y="2643179"/>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19875" y="2643179"/>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03740" y="2643178"/>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03739" y="2209800"/>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79739" y="2218431"/>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17494" y="2209799"/>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83412" y="2201167"/>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01147" y="1718597"/>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53910" y="1718596"/>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29910" y="1718596"/>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13775" y="1718595"/>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13774" y="1285217"/>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89774" y="1293848"/>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27529" y="1285216"/>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93447" y="1276584"/>
            <a:ext cx="1671637" cy="1671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9647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6632" y="-152400"/>
            <a:ext cx="9144001" cy="1371600"/>
          </a:xfrm>
        </p:spPr>
        <p:txBody>
          <a:bodyPr/>
          <a:lstStyle/>
          <a:p>
            <a:r>
              <a:rPr lang="en-US" dirty="0" smtClean="0"/>
              <a:t>RAM</a:t>
            </a:r>
            <a:endParaRPr lang="en-US" dirty="0"/>
          </a:p>
        </p:txBody>
      </p:sp>
      <p:sp>
        <p:nvSpPr>
          <p:cNvPr id="3" name="Content Placeholder 2"/>
          <p:cNvSpPr>
            <a:spLocks noGrp="1"/>
          </p:cNvSpPr>
          <p:nvPr>
            <p:ph idx="1"/>
          </p:nvPr>
        </p:nvSpPr>
        <p:spPr>
          <a:xfrm>
            <a:off x="1023396" y="1385638"/>
            <a:ext cx="9134391" cy="4114801"/>
          </a:xfrm>
        </p:spPr>
        <p:txBody>
          <a:bodyPr/>
          <a:lstStyle/>
          <a:p>
            <a:r>
              <a:rPr lang="en-US" dirty="0" smtClean="0"/>
              <a:t>Entire pages are loaded into RAM (not rows!)</a:t>
            </a:r>
          </a:p>
          <a:p>
            <a:r>
              <a:rPr lang="en-US" dirty="0" smtClean="0"/>
              <a:t>Therefore if page is 50% full, 8KB of space is consumed from RAM</a:t>
            </a:r>
          </a:p>
          <a:p>
            <a:r>
              <a:rPr lang="en-US" dirty="0" smtClean="0"/>
              <a:t>Image if the example below was in GB not KB</a:t>
            </a:r>
          </a:p>
        </p:txBody>
      </p:sp>
      <p:sp>
        <p:nvSpPr>
          <p:cNvPr id="4" name="Rectangle 3"/>
          <p:cNvSpPr/>
          <p:nvPr/>
        </p:nvSpPr>
        <p:spPr>
          <a:xfrm>
            <a:off x="989012" y="3048000"/>
            <a:ext cx="9982200" cy="152400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lded Corner 5"/>
          <p:cNvSpPr/>
          <p:nvPr/>
        </p:nvSpPr>
        <p:spPr>
          <a:xfrm rot="10800000">
            <a:off x="1779495"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lded Corner 6"/>
          <p:cNvSpPr/>
          <p:nvPr/>
        </p:nvSpPr>
        <p:spPr>
          <a:xfrm rot="10800000">
            <a:off x="2360612"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lded Corner 7"/>
          <p:cNvSpPr/>
          <p:nvPr/>
        </p:nvSpPr>
        <p:spPr>
          <a:xfrm rot="10800000">
            <a:off x="2941728"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lded Corner 8"/>
          <p:cNvSpPr/>
          <p:nvPr/>
        </p:nvSpPr>
        <p:spPr>
          <a:xfrm rot="10800000">
            <a:off x="3600271"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lded Corner 9"/>
          <p:cNvSpPr/>
          <p:nvPr/>
        </p:nvSpPr>
        <p:spPr>
          <a:xfrm rot="10800000">
            <a:off x="4189701"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lded Corner 10"/>
          <p:cNvSpPr/>
          <p:nvPr/>
        </p:nvSpPr>
        <p:spPr>
          <a:xfrm rot="10800000">
            <a:off x="4770818"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lded Corner 11"/>
          <p:cNvSpPr/>
          <p:nvPr/>
        </p:nvSpPr>
        <p:spPr>
          <a:xfrm rot="10800000">
            <a:off x="5351934"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lded Corner 12"/>
          <p:cNvSpPr/>
          <p:nvPr/>
        </p:nvSpPr>
        <p:spPr>
          <a:xfrm rot="10800000">
            <a:off x="5990665"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lded Corner 13"/>
          <p:cNvSpPr/>
          <p:nvPr/>
        </p:nvSpPr>
        <p:spPr>
          <a:xfrm rot="10800000">
            <a:off x="6580095"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lded Corner 14"/>
          <p:cNvSpPr/>
          <p:nvPr/>
        </p:nvSpPr>
        <p:spPr>
          <a:xfrm rot="10800000">
            <a:off x="7161212"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olded Corner 15"/>
          <p:cNvSpPr/>
          <p:nvPr/>
        </p:nvSpPr>
        <p:spPr>
          <a:xfrm rot="10800000">
            <a:off x="7742328"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lded Corner 16"/>
          <p:cNvSpPr/>
          <p:nvPr/>
        </p:nvSpPr>
        <p:spPr>
          <a:xfrm rot="10800000">
            <a:off x="8406124"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olded Corner 17"/>
          <p:cNvSpPr/>
          <p:nvPr/>
        </p:nvSpPr>
        <p:spPr>
          <a:xfrm rot="10800000">
            <a:off x="8995554"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olded Corner 18"/>
          <p:cNvSpPr/>
          <p:nvPr/>
        </p:nvSpPr>
        <p:spPr>
          <a:xfrm rot="10800000">
            <a:off x="9576671"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lded Corner 19"/>
          <p:cNvSpPr/>
          <p:nvPr/>
        </p:nvSpPr>
        <p:spPr>
          <a:xfrm rot="10800000">
            <a:off x="10157787"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olded Corner 20"/>
          <p:cNvSpPr/>
          <p:nvPr/>
        </p:nvSpPr>
        <p:spPr>
          <a:xfrm rot="10800000">
            <a:off x="1190065"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989012" y="4864770"/>
            <a:ext cx="9982200" cy="152400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olded Corner 22"/>
          <p:cNvSpPr/>
          <p:nvPr/>
        </p:nvSpPr>
        <p:spPr>
          <a:xfrm rot="10800000">
            <a:off x="1779495"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lded Corner 23"/>
          <p:cNvSpPr/>
          <p:nvPr/>
        </p:nvSpPr>
        <p:spPr>
          <a:xfrm rot="10800000">
            <a:off x="2360612"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olded Corner 24"/>
          <p:cNvSpPr/>
          <p:nvPr/>
        </p:nvSpPr>
        <p:spPr>
          <a:xfrm rot="10800000">
            <a:off x="2941728"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olded Corner 25"/>
          <p:cNvSpPr/>
          <p:nvPr/>
        </p:nvSpPr>
        <p:spPr>
          <a:xfrm rot="10800000">
            <a:off x="3600271"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olded Corner 26"/>
          <p:cNvSpPr/>
          <p:nvPr/>
        </p:nvSpPr>
        <p:spPr>
          <a:xfrm rot="10800000">
            <a:off x="4189701"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olded Corner 27"/>
          <p:cNvSpPr/>
          <p:nvPr/>
        </p:nvSpPr>
        <p:spPr>
          <a:xfrm rot="10800000">
            <a:off x="4770818"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olded Corner 28"/>
          <p:cNvSpPr/>
          <p:nvPr/>
        </p:nvSpPr>
        <p:spPr>
          <a:xfrm rot="10800000">
            <a:off x="5351934"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olded Corner 29"/>
          <p:cNvSpPr/>
          <p:nvPr/>
        </p:nvSpPr>
        <p:spPr>
          <a:xfrm rot="10800000">
            <a:off x="5990665"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olded Corner 30"/>
          <p:cNvSpPr/>
          <p:nvPr/>
        </p:nvSpPr>
        <p:spPr>
          <a:xfrm rot="10800000">
            <a:off x="6580095"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olded Corner 31"/>
          <p:cNvSpPr/>
          <p:nvPr/>
        </p:nvSpPr>
        <p:spPr>
          <a:xfrm rot="10800000">
            <a:off x="7161212"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olded Corner 32"/>
          <p:cNvSpPr/>
          <p:nvPr/>
        </p:nvSpPr>
        <p:spPr>
          <a:xfrm rot="10800000">
            <a:off x="7742328"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olded Corner 33"/>
          <p:cNvSpPr/>
          <p:nvPr/>
        </p:nvSpPr>
        <p:spPr>
          <a:xfrm rot="10800000">
            <a:off x="8406124"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olded Corner 34"/>
          <p:cNvSpPr/>
          <p:nvPr/>
        </p:nvSpPr>
        <p:spPr>
          <a:xfrm rot="10800000">
            <a:off x="8995554"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olded Corner 35"/>
          <p:cNvSpPr/>
          <p:nvPr/>
        </p:nvSpPr>
        <p:spPr>
          <a:xfrm rot="10800000">
            <a:off x="9576671"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olded Corner 36"/>
          <p:cNvSpPr/>
          <p:nvPr/>
        </p:nvSpPr>
        <p:spPr>
          <a:xfrm rot="10800000">
            <a:off x="10157787"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olded Corner 37"/>
          <p:cNvSpPr/>
          <p:nvPr/>
        </p:nvSpPr>
        <p:spPr>
          <a:xfrm rot="10800000">
            <a:off x="1190065"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1019508" y="4202669"/>
            <a:ext cx="6826228" cy="369332"/>
          </a:xfrm>
          <a:prstGeom prst="rect">
            <a:avLst/>
          </a:prstGeom>
          <a:noFill/>
        </p:spPr>
        <p:txBody>
          <a:bodyPr wrap="none" rtlCol="0">
            <a:spAutoFit/>
          </a:bodyPr>
          <a:lstStyle/>
          <a:p>
            <a:r>
              <a:rPr lang="en-US" dirty="0" smtClean="0"/>
              <a:t>128 </a:t>
            </a:r>
            <a:r>
              <a:rPr lang="en-US" dirty="0"/>
              <a:t>KB of Data in pages that are </a:t>
            </a:r>
            <a:r>
              <a:rPr lang="en-US" dirty="0" smtClean="0"/>
              <a:t>full </a:t>
            </a:r>
            <a:r>
              <a:rPr lang="en-US" dirty="0"/>
              <a:t>takes up 128KB (Fill Factor </a:t>
            </a:r>
            <a:r>
              <a:rPr lang="en-US" dirty="0" smtClean="0"/>
              <a:t>100</a:t>
            </a:r>
            <a:r>
              <a:rPr lang="en-US" dirty="0"/>
              <a:t>%)</a:t>
            </a:r>
          </a:p>
        </p:txBody>
      </p:sp>
      <p:sp>
        <p:nvSpPr>
          <p:cNvPr id="40" name="TextBox 39"/>
          <p:cNvSpPr txBox="1"/>
          <p:nvPr/>
        </p:nvSpPr>
        <p:spPr>
          <a:xfrm>
            <a:off x="1017460" y="5993553"/>
            <a:ext cx="6972422" cy="369332"/>
          </a:xfrm>
          <a:prstGeom prst="rect">
            <a:avLst/>
          </a:prstGeom>
          <a:noFill/>
        </p:spPr>
        <p:txBody>
          <a:bodyPr wrap="none" rtlCol="0">
            <a:spAutoFit/>
          </a:bodyPr>
          <a:lstStyle/>
          <a:p>
            <a:r>
              <a:rPr lang="en-US" dirty="0" smtClean="0"/>
              <a:t>64 KB of Data in pages that are half full takes up 128KB (Fill Factor 50%)</a:t>
            </a:r>
            <a:endParaRPr lang="en-US" dirty="0"/>
          </a:p>
        </p:txBody>
      </p:sp>
    </p:spTree>
    <p:extLst>
      <p:ext uri="{BB962C8B-B14F-4D97-AF65-F5344CB8AC3E}">
        <p14:creationId xmlns:p14="http://schemas.microsoft.com/office/powerpoint/2010/main" val="8802850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ext uri="{D42A27DB-BD31-4B8C-83A1-F6EECF244321}">
                <p14:modId xmlns:p14="http://schemas.microsoft.com/office/powerpoint/2010/main" val="3663341385"/>
              </p:ext>
            </p:extLst>
          </p:nvPr>
        </p:nvGraphicFramePr>
        <p:xfrm>
          <a:off x="8151812" y="2919831"/>
          <a:ext cx="3704456" cy="1477008"/>
        </p:xfrm>
        <a:graphic>
          <a:graphicData uri="http://schemas.openxmlformats.org/drawingml/2006/table">
            <a:tbl>
              <a:tblPr firstRow="1" bandRow="1">
                <a:tableStyleId>{AF606853-7671-496A-8E4F-DF71F8EC918B}</a:tableStyleId>
              </a:tblPr>
              <a:tblGrid>
                <a:gridCol w="926114"/>
                <a:gridCol w="926114"/>
                <a:gridCol w="926114"/>
                <a:gridCol w="926114"/>
              </a:tblGrid>
              <a:tr h="7385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ZYNZ1GD3</a:t>
                      </a:r>
                    </a:p>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ZYNZ1GD4</a:t>
                      </a:r>
                    </a:p>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ZYNZ1GD5</a:t>
                      </a:r>
                    </a:p>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ZYNZ1GD6</a:t>
                      </a:r>
                    </a:p>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r>
              <a:tr h="7385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ZYNZ1GD7</a:t>
                      </a:r>
                    </a:p>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ZYNZ1GD8</a:t>
                      </a:r>
                    </a:p>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ZYNZ1GD9</a:t>
                      </a:r>
                    </a:p>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ZYNZ1GD10</a:t>
                      </a:r>
                    </a:p>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r>
            </a:tbl>
          </a:graphicData>
        </a:graphic>
      </p:graphicFrame>
      <p:sp>
        <p:nvSpPr>
          <p:cNvPr id="2" name="Title 1"/>
          <p:cNvSpPr>
            <a:spLocks noGrp="1"/>
          </p:cNvSpPr>
          <p:nvPr>
            <p:ph type="title"/>
          </p:nvPr>
        </p:nvSpPr>
        <p:spPr/>
        <p:txBody>
          <a:bodyPr/>
          <a:lstStyle/>
          <a:p>
            <a:r>
              <a:rPr lang="en-US" dirty="0" smtClean="0"/>
              <a:t>How pages are stored in RAM</a:t>
            </a:r>
            <a:endParaRPr lang="en-US" dirty="0"/>
          </a:p>
        </p:txBody>
      </p:sp>
      <p:sp>
        <p:nvSpPr>
          <p:cNvPr id="3" name="Content Placeholder 2"/>
          <p:cNvSpPr>
            <a:spLocks noGrp="1"/>
          </p:cNvSpPr>
          <p:nvPr>
            <p:ph idx="1"/>
          </p:nvPr>
        </p:nvSpPr>
        <p:spPr/>
        <p:txBody>
          <a:bodyPr/>
          <a:lstStyle/>
          <a:p>
            <a:r>
              <a:rPr lang="en-US" dirty="0" smtClean="0"/>
              <a:t>Using Hash Buckets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671318115"/>
              </p:ext>
            </p:extLst>
          </p:nvPr>
        </p:nvGraphicFramePr>
        <p:xfrm>
          <a:off x="4265612" y="2895600"/>
          <a:ext cx="2590800" cy="2468880"/>
        </p:xfrm>
        <a:graphic>
          <a:graphicData uri="http://schemas.openxmlformats.org/drawingml/2006/table">
            <a:tbl>
              <a:tblPr firstRow="1" bandRow="1">
                <a:tableStyleId>{073A0DAA-6AF3-43AB-8588-CEC1D06C72B9}</a:tableStyleId>
              </a:tblPr>
              <a:tblGrid>
                <a:gridCol w="1143000"/>
                <a:gridCol w="1447800"/>
              </a:tblGrid>
              <a:tr h="239486">
                <a:tc>
                  <a:txBody>
                    <a:bodyPr/>
                    <a:lstStyle/>
                    <a:p>
                      <a:r>
                        <a:rPr lang="en-US" dirty="0" smtClean="0"/>
                        <a:t>Page</a:t>
                      </a:r>
                      <a:r>
                        <a:rPr lang="en-US" baseline="0" dirty="0" smtClean="0"/>
                        <a:t> Info</a:t>
                      </a:r>
                      <a:endParaRPr lang="en-US" dirty="0"/>
                    </a:p>
                  </a:txBody>
                  <a:tcPr/>
                </a:tc>
                <a:tc>
                  <a:txBody>
                    <a:bodyPr/>
                    <a:lstStyle/>
                    <a:p>
                      <a:r>
                        <a:rPr lang="en-US" dirty="0" smtClean="0"/>
                        <a:t>Buffer Cache Address</a:t>
                      </a:r>
                      <a:endParaRPr lang="en-US" dirty="0"/>
                    </a:p>
                  </a:txBody>
                  <a:tcPr/>
                </a:tc>
              </a:tr>
              <a:tr h="239486">
                <a:tc>
                  <a:txBody>
                    <a:bodyPr/>
                    <a:lstStyle/>
                    <a:p>
                      <a:r>
                        <a:rPr lang="en-US" dirty="0" smtClean="0"/>
                        <a:t>1:1:200</a:t>
                      </a:r>
                      <a:endParaRPr lang="en-US" dirty="0"/>
                    </a:p>
                  </a:txBody>
                  <a:tcPr/>
                </a:tc>
                <a:tc>
                  <a:txBody>
                    <a:bodyPr/>
                    <a:lstStyle/>
                    <a:p>
                      <a:r>
                        <a:rPr lang="en-US" dirty="0" smtClean="0"/>
                        <a:t>XYNPUG19</a:t>
                      </a:r>
                      <a:endParaRPr lang="en-US" dirty="0"/>
                    </a:p>
                  </a:txBody>
                  <a:tcPr/>
                </a:tc>
              </a:tr>
              <a:tr h="239486">
                <a:tc>
                  <a:txBody>
                    <a:bodyPr/>
                    <a:lstStyle/>
                    <a:p>
                      <a:r>
                        <a:rPr lang="en-US" dirty="0" smtClean="0"/>
                        <a:t>3:7:98</a:t>
                      </a:r>
                      <a:endParaRPr lang="en-US" dirty="0"/>
                    </a:p>
                  </a:txBody>
                  <a:tcPr/>
                </a:tc>
                <a:tc>
                  <a:txBody>
                    <a:bodyPr/>
                    <a:lstStyle/>
                    <a:p>
                      <a:r>
                        <a:rPr lang="en-US" dirty="0" smtClean="0"/>
                        <a:t>AZX444ST1</a:t>
                      </a:r>
                      <a:endParaRPr lang="en-US" dirty="0"/>
                    </a:p>
                  </a:txBody>
                  <a:tcPr/>
                </a:tc>
              </a:tr>
              <a:tr h="239486">
                <a:tc>
                  <a:txBody>
                    <a:bodyPr/>
                    <a:lstStyle/>
                    <a:p>
                      <a:r>
                        <a:rPr lang="en-US" dirty="0" smtClean="0"/>
                        <a:t>5:1:199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ZYNZ1GD8</a:t>
                      </a:r>
                    </a:p>
                  </a:txBody>
                  <a:tcPr/>
                </a:tc>
              </a:tr>
              <a:tr h="239486">
                <a:tc>
                  <a:txBody>
                    <a:bodyPr/>
                    <a:lstStyle/>
                    <a:p>
                      <a:r>
                        <a:rPr lang="en-US" dirty="0" smtClean="0"/>
                        <a:t>2:2:17</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XYAPUG10</a:t>
                      </a:r>
                    </a:p>
                  </a:txBody>
                  <a:tcPr/>
                </a:tc>
              </a:tr>
              <a:tr h="239486">
                <a:tc>
                  <a:txBody>
                    <a:bodyPr/>
                    <a:lstStyle/>
                    <a:p>
                      <a:r>
                        <a:rPr lang="en-US" dirty="0" smtClean="0"/>
                        <a:t>1:1:21</a:t>
                      </a:r>
                      <a:endParaRPr lang="en-US" dirty="0"/>
                    </a:p>
                  </a:txBody>
                  <a:tcPr/>
                </a:tc>
                <a:tc>
                  <a:txBody>
                    <a:bodyPr/>
                    <a:lstStyle/>
                    <a:p>
                      <a:r>
                        <a:rPr lang="en-US" dirty="0" smtClean="0"/>
                        <a:t>TRW56F7F</a:t>
                      </a:r>
                      <a:endParaRPr lang="en-US" dirty="0"/>
                    </a:p>
                  </a:txBody>
                  <a:tcPr/>
                </a:tc>
              </a:tr>
            </a:tbl>
          </a:graphicData>
        </a:graphic>
      </p:graphicFrame>
      <p:sp>
        <p:nvSpPr>
          <p:cNvPr id="5" name="TextBox 4"/>
          <p:cNvSpPr txBox="1"/>
          <p:nvPr/>
        </p:nvSpPr>
        <p:spPr>
          <a:xfrm>
            <a:off x="150812" y="2895600"/>
            <a:ext cx="3886200" cy="2308324"/>
          </a:xfrm>
          <a:prstGeom prst="rect">
            <a:avLst/>
          </a:prstGeom>
          <a:noFill/>
        </p:spPr>
        <p:txBody>
          <a:bodyPr wrap="square" rtlCol="0">
            <a:spAutoFit/>
          </a:bodyPr>
          <a:lstStyle/>
          <a:p>
            <a:r>
              <a:rPr lang="en-US" dirty="0" smtClean="0"/>
              <a:t>Request for </a:t>
            </a:r>
          </a:p>
          <a:p>
            <a:r>
              <a:rPr lang="en-US" dirty="0" smtClean="0"/>
              <a:t>Page #199</a:t>
            </a:r>
          </a:p>
          <a:p>
            <a:r>
              <a:rPr lang="en-US" dirty="0" smtClean="0"/>
              <a:t>on File #1</a:t>
            </a:r>
          </a:p>
          <a:p>
            <a:r>
              <a:rPr lang="en-US" dirty="0" smtClean="0"/>
              <a:t>from </a:t>
            </a:r>
            <a:r>
              <a:rPr lang="en-US" dirty="0" err="1" smtClean="0"/>
              <a:t>DatabaseID</a:t>
            </a:r>
            <a:r>
              <a:rPr lang="en-US" dirty="0" smtClean="0"/>
              <a:t> 5</a:t>
            </a:r>
          </a:p>
          <a:p>
            <a:endParaRPr lang="en-US" dirty="0"/>
          </a:p>
          <a:p>
            <a:r>
              <a:rPr lang="en-US" dirty="0" smtClean="0"/>
              <a:t>Stored in reverse</a:t>
            </a:r>
          </a:p>
          <a:p>
            <a:r>
              <a:rPr lang="en-US" dirty="0" err="1" smtClean="0"/>
              <a:t>DatabaseID:FileNumber:PageNumber</a:t>
            </a:r>
            <a:r>
              <a:rPr lang="en-US" dirty="0" smtClean="0"/>
              <a:t/>
            </a:r>
            <a:br>
              <a:rPr lang="en-US" dirty="0" smtClean="0"/>
            </a:br>
            <a:r>
              <a:rPr lang="en-US" dirty="0" smtClean="0"/>
              <a:t>5:1:199</a:t>
            </a:r>
            <a:endParaRPr lang="en-US" dirty="0"/>
          </a:p>
        </p:txBody>
      </p:sp>
      <p:sp>
        <p:nvSpPr>
          <p:cNvPr id="8" name="Folded Corner 7"/>
          <p:cNvSpPr/>
          <p:nvPr/>
        </p:nvSpPr>
        <p:spPr>
          <a:xfrm rot="10800000">
            <a:off x="8410609" y="3879333"/>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lded Corner 8"/>
          <p:cNvSpPr/>
          <p:nvPr/>
        </p:nvSpPr>
        <p:spPr>
          <a:xfrm rot="10800000">
            <a:off x="9316545" y="3124300"/>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lded Corner 9"/>
          <p:cNvSpPr/>
          <p:nvPr/>
        </p:nvSpPr>
        <p:spPr>
          <a:xfrm rot="10800000">
            <a:off x="9316545" y="3851904"/>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0"/>
          <a:lstStyle/>
          <a:p>
            <a:pPr algn="ctr"/>
            <a:r>
              <a:rPr lang="en-US" sz="1400" dirty="0" smtClean="0"/>
              <a:t>5:1:199</a:t>
            </a:r>
            <a:endParaRPr lang="en-US" sz="1400" dirty="0"/>
          </a:p>
        </p:txBody>
      </p:sp>
      <p:sp>
        <p:nvSpPr>
          <p:cNvPr id="11" name="Folded Corner 10"/>
          <p:cNvSpPr/>
          <p:nvPr/>
        </p:nvSpPr>
        <p:spPr>
          <a:xfrm rot="10800000">
            <a:off x="8400721" y="3133553"/>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lded Corner 11"/>
          <p:cNvSpPr/>
          <p:nvPr/>
        </p:nvSpPr>
        <p:spPr>
          <a:xfrm rot="10800000">
            <a:off x="10222481" y="3126440"/>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lded Corner 12"/>
          <p:cNvSpPr/>
          <p:nvPr/>
        </p:nvSpPr>
        <p:spPr>
          <a:xfrm rot="10800000">
            <a:off x="11217804" y="3124300"/>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lded Corner 13"/>
          <p:cNvSpPr/>
          <p:nvPr/>
        </p:nvSpPr>
        <p:spPr>
          <a:xfrm rot="10800000">
            <a:off x="10222481" y="3861599"/>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lded Corner 14"/>
          <p:cNvSpPr/>
          <p:nvPr/>
        </p:nvSpPr>
        <p:spPr>
          <a:xfrm rot="10800000">
            <a:off x="11220121" y="3861599"/>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nut 16"/>
          <p:cNvSpPr/>
          <p:nvPr/>
        </p:nvSpPr>
        <p:spPr>
          <a:xfrm>
            <a:off x="3884611" y="4038601"/>
            <a:ext cx="3139241" cy="914400"/>
          </a:xfrm>
          <a:prstGeom prst="donu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18" name="Donut 17"/>
          <p:cNvSpPr/>
          <p:nvPr/>
        </p:nvSpPr>
        <p:spPr>
          <a:xfrm>
            <a:off x="8492057" y="3062910"/>
            <a:ext cx="1979326" cy="1893404"/>
          </a:xfrm>
          <a:prstGeom prst="donu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19" name="Right Arrow 18"/>
          <p:cNvSpPr/>
          <p:nvPr/>
        </p:nvSpPr>
        <p:spPr>
          <a:xfrm>
            <a:off x="2208212" y="3344180"/>
            <a:ext cx="1676399" cy="8468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7051118" y="2962450"/>
            <a:ext cx="937359" cy="763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265612" y="2470212"/>
            <a:ext cx="1376018" cy="369332"/>
          </a:xfrm>
          <a:prstGeom prst="rect">
            <a:avLst/>
          </a:prstGeom>
          <a:noFill/>
        </p:spPr>
        <p:txBody>
          <a:bodyPr wrap="none" rtlCol="0">
            <a:spAutoFit/>
          </a:bodyPr>
          <a:lstStyle/>
          <a:p>
            <a:r>
              <a:rPr lang="en-US" dirty="0" smtClean="0"/>
              <a:t>Hash Bucket</a:t>
            </a:r>
            <a:endParaRPr lang="en-US" dirty="0"/>
          </a:p>
        </p:txBody>
      </p:sp>
      <p:sp>
        <p:nvSpPr>
          <p:cNvPr id="22" name="TextBox 21"/>
          <p:cNvSpPr txBox="1"/>
          <p:nvPr/>
        </p:nvSpPr>
        <p:spPr>
          <a:xfrm>
            <a:off x="8051784" y="2425895"/>
            <a:ext cx="1930913" cy="369332"/>
          </a:xfrm>
          <a:prstGeom prst="rect">
            <a:avLst/>
          </a:prstGeom>
          <a:noFill/>
        </p:spPr>
        <p:txBody>
          <a:bodyPr wrap="none" rtlCol="0">
            <a:spAutoFit/>
          </a:bodyPr>
          <a:lstStyle/>
          <a:p>
            <a:r>
              <a:rPr lang="en-US" dirty="0" smtClean="0"/>
              <a:t>Data Cache (RAM)</a:t>
            </a:r>
            <a:endParaRPr lang="en-US" dirty="0"/>
          </a:p>
        </p:txBody>
      </p:sp>
    </p:spTree>
    <p:extLst>
      <p:ext uri="{BB962C8B-B14F-4D97-AF65-F5344CB8AC3E}">
        <p14:creationId xmlns:p14="http://schemas.microsoft.com/office/powerpoint/2010/main" val="4120504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Speed Assessment (Estimates Sept 2013)</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746528012"/>
              </p:ext>
            </p:extLst>
          </p:nvPr>
        </p:nvGraphicFramePr>
        <p:xfrm>
          <a:off x="455612" y="1905000"/>
          <a:ext cx="11353800" cy="3291840"/>
        </p:xfrm>
        <a:graphic>
          <a:graphicData uri="http://schemas.openxmlformats.org/drawingml/2006/table">
            <a:tbl>
              <a:tblPr firstRow="1" bandRow="1">
                <a:tableStyleId>{5C22544A-7EE6-4342-B048-85BDC9FD1C3A}</a:tableStyleId>
              </a:tblPr>
              <a:tblGrid>
                <a:gridCol w="2590800"/>
                <a:gridCol w="2667000"/>
                <a:gridCol w="2743200"/>
                <a:gridCol w="3352800"/>
              </a:tblGrid>
              <a:tr h="370840">
                <a:tc>
                  <a:txBody>
                    <a:bodyPr/>
                    <a:lstStyle/>
                    <a:p>
                      <a:r>
                        <a:rPr lang="en-US" dirty="0" smtClean="0"/>
                        <a:t>Metric</a:t>
                      </a:r>
                      <a:endParaRPr lang="en-US" dirty="0"/>
                    </a:p>
                  </a:txBody>
                  <a:tcPr/>
                </a:tc>
                <a:tc>
                  <a:txBody>
                    <a:bodyPr/>
                    <a:lstStyle/>
                    <a:p>
                      <a:r>
                        <a:rPr lang="en-US" dirty="0" smtClean="0"/>
                        <a:t>DDR3 RAM</a:t>
                      </a:r>
                      <a:endParaRPr lang="en-US" dirty="0"/>
                    </a:p>
                  </a:txBody>
                  <a:tcPr/>
                </a:tc>
                <a:tc>
                  <a:txBody>
                    <a:bodyPr/>
                    <a:lstStyle/>
                    <a:p>
                      <a:r>
                        <a:rPr lang="en-US" dirty="0" smtClean="0"/>
                        <a:t>SSD (Solid State Drive)</a:t>
                      </a:r>
                      <a:endParaRPr lang="en-US" dirty="0"/>
                    </a:p>
                  </a:txBody>
                  <a:tcPr/>
                </a:tc>
                <a:tc>
                  <a:txBody>
                    <a:bodyPr/>
                    <a:lstStyle/>
                    <a:p>
                      <a:r>
                        <a:rPr lang="en-US" dirty="0" smtClean="0"/>
                        <a:t>HDD</a:t>
                      </a:r>
                      <a:r>
                        <a:rPr lang="en-US" baseline="0" dirty="0" smtClean="0"/>
                        <a:t> (Hard Disk Drive)</a:t>
                      </a:r>
                      <a:endParaRPr lang="en-US" dirty="0"/>
                    </a:p>
                  </a:txBody>
                  <a:tcPr/>
                </a:tc>
              </a:tr>
              <a:tr h="695960">
                <a:tc>
                  <a:txBody>
                    <a:bodyPr/>
                    <a:lstStyle/>
                    <a:p>
                      <a:r>
                        <a:rPr lang="en-US" dirty="0" smtClean="0"/>
                        <a:t>Random Access Speed</a:t>
                      </a:r>
                      <a:br>
                        <a:rPr lang="en-US" dirty="0" smtClean="0"/>
                      </a:br>
                      <a:r>
                        <a:rPr lang="en-US" dirty="0" smtClean="0"/>
                        <a:t>or Latency (RAM)</a:t>
                      </a:r>
                      <a:endParaRPr lang="en-US" dirty="0"/>
                    </a:p>
                  </a:txBody>
                  <a:tcPr/>
                </a:tc>
                <a:tc>
                  <a:txBody>
                    <a:bodyPr/>
                    <a:lstStyle/>
                    <a:p>
                      <a:r>
                        <a:rPr lang="en-US" dirty="0" smtClean="0"/>
                        <a:t>10ns (0.01 Microsecond)</a:t>
                      </a:r>
                      <a:endParaRPr lang="en-US" dirty="0"/>
                    </a:p>
                  </a:txBody>
                  <a:tcPr/>
                </a:tc>
                <a:tc>
                  <a:txBody>
                    <a:bodyPr/>
                    <a:lstStyle/>
                    <a:p>
                      <a:r>
                        <a:rPr lang="en-US" dirty="0" smtClean="0"/>
                        <a:t>100</a:t>
                      </a:r>
                      <a:r>
                        <a:rPr lang="en-US" baseline="0" dirty="0" smtClean="0"/>
                        <a:t> Microseconds (0.1 ms)</a:t>
                      </a:r>
                      <a:br>
                        <a:rPr lang="en-US" baseline="0" dirty="0" smtClean="0"/>
                      </a:br>
                      <a:r>
                        <a:rPr lang="en-US" baseline="0" dirty="0" smtClean="0"/>
                        <a:t>100,000 Nanoseconds (ns)</a:t>
                      </a:r>
                      <a:endParaRPr lang="en-US" dirty="0"/>
                    </a:p>
                  </a:txBody>
                  <a:tcPr/>
                </a:tc>
                <a:tc>
                  <a:txBody>
                    <a:bodyPr/>
                    <a:lstStyle/>
                    <a:p>
                      <a:r>
                        <a:rPr lang="en-US" dirty="0" smtClean="0"/>
                        <a:t>4-9 milliseconds (</a:t>
                      </a:r>
                      <a:r>
                        <a:rPr lang="en-US" dirty="0" err="1" smtClean="0"/>
                        <a:t>ms</a:t>
                      </a:r>
                      <a:r>
                        <a:rPr lang="en-US" dirty="0" smtClean="0"/>
                        <a:t>)</a:t>
                      </a:r>
                      <a:br>
                        <a:rPr lang="en-US" dirty="0" smtClean="0"/>
                      </a:br>
                      <a:r>
                        <a:rPr lang="en-US" dirty="0" smtClean="0"/>
                        <a:t>4000-9000</a:t>
                      </a:r>
                      <a:r>
                        <a:rPr lang="en-US" baseline="0" dirty="0" smtClean="0"/>
                        <a:t> Microseconds</a:t>
                      </a:r>
                      <a:endParaRPr lang="en-US" dirty="0"/>
                    </a:p>
                  </a:txBody>
                  <a:tcPr/>
                </a:tc>
              </a:tr>
              <a:tr h="370840">
                <a:tc>
                  <a:txBody>
                    <a:bodyPr/>
                    <a:lstStyle/>
                    <a:p>
                      <a:r>
                        <a:rPr lang="en-US" dirty="0" smtClean="0"/>
                        <a:t>Cost per GB</a:t>
                      </a:r>
                      <a:endParaRPr lang="en-US" dirty="0"/>
                    </a:p>
                  </a:txBody>
                  <a:tcPr/>
                </a:tc>
                <a:tc>
                  <a:txBody>
                    <a:bodyPr/>
                    <a:lstStyle/>
                    <a:p>
                      <a:r>
                        <a:rPr lang="en-US" dirty="0" smtClean="0"/>
                        <a:t>$5-$20</a:t>
                      </a:r>
                      <a:endParaRPr lang="en-US" dirty="0"/>
                    </a:p>
                  </a:txBody>
                  <a:tcPr/>
                </a:tc>
                <a:tc>
                  <a:txBody>
                    <a:bodyPr/>
                    <a:lstStyle/>
                    <a:p>
                      <a:r>
                        <a:rPr lang="en-US" dirty="0" smtClean="0"/>
                        <a:t>$0.5-$1.00</a:t>
                      </a:r>
                      <a:endParaRPr lang="en-US" dirty="0"/>
                    </a:p>
                  </a:txBody>
                  <a:tcPr/>
                </a:tc>
                <a:tc>
                  <a:txBody>
                    <a:bodyPr/>
                    <a:lstStyle/>
                    <a:p>
                      <a:r>
                        <a:rPr lang="en-US" dirty="0" smtClean="0"/>
                        <a:t>$0.05-$0.10</a:t>
                      </a:r>
                      <a:endParaRPr lang="en-US" dirty="0"/>
                    </a:p>
                  </a:txBody>
                  <a:tcPr/>
                </a:tc>
              </a:tr>
              <a:tr h="370840">
                <a:tc>
                  <a:txBody>
                    <a:bodyPr/>
                    <a:lstStyle/>
                    <a:p>
                      <a:r>
                        <a:rPr lang="en-US" dirty="0" smtClean="0"/>
                        <a:t>Power Consumption</a:t>
                      </a:r>
                      <a:endParaRPr lang="en-US" dirty="0"/>
                    </a:p>
                  </a:txBody>
                  <a:tcPr/>
                </a:tc>
                <a:tc>
                  <a:txBody>
                    <a:bodyPr/>
                    <a:lstStyle/>
                    <a:p>
                      <a:r>
                        <a:rPr lang="en-US" dirty="0" smtClean="0"/>
                        <a:t>2.5-5W</a:t>
                      </a:r>
                      <a:endParaRPr lang="en-US" dirty="0"/>
                    </a:p>
                  </a:txBody>
                  <a:tcPr/>
                </a:tc>
                <a:tc>
                  <a:txBody>
                    <a:bodyPr/>
                    <a:lstStyle/>
                    <a:p>
                      <a:r>
                        <a:rPr lang="en-US" dirty="0" smtClean="0"/>
                        <a:t>0.6W-3W (PCI-E</a:t>
                      </a:r>
                      <a:r>
                        <a:rPr lang="en-US" baseline="0" dirty="0" smtClean="0"/>
                        <a:t> ~20W)</a:t>
                      </a:r>
                      <a:endParaRPr lang="en-US" dirty="0"/>
                    </a:p>
                  </a:txBody>
                  <a:tcPr/>
                </a:tc>
                <a:tc>
                  <a:txBody>
                    <a:bodyPr/>
                    <a:lstStyle/>
                    <a:p>
                      <a:r>
                        <a:rPr lang="en-US" dirty="0" smtClean="0"/>
                        <a:t>5-20 Watts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Data Transfer Rate (Peak)</a:t>
                      </a:r>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SATA</a:t>
                      </a:r>
                      <a:r>
                        <a:rPr lang="en-US" baseline="0" dirty="0" smtClean="0"/>
                        <a:t> III (6.0Gbit/s)</a:t>
                      </a:r>
                    </a:p>
                  </a:txBody>
                  <a:tcPr/>
                </a:tc>
                <a:tc>
                  <a:txBody>
                    <a:bodyPr/>
                    <a:lstStyle/>
                    <a:p>
                      <a:r>
                        <a:rPr lang="en-US" dirty="0" smtClean="0"/>
                        <a:t>N/A</a:t>
                      </a:r>
                      <a:endParaRPr lang="en-US" dirty="0"/>
                    </a:p>
                  </a:txBody>
                  <a:tcPr/>
                </a:tc>
                <a:tc>
                  <a:txBody>
                    <a:bodyPr/>
                    <a:lstStyle/>
                    <a:p>
                      <a:r>
                        <a:rPr lang="en-US" dirty="0" smtClean="0"/>
                        <a:t>300-600 MB/s</a:t>
                      </a:r>
                      <a:endParaRPr lang="en-US" dirty="0"/>
                    </a:p>
                  </a:txBody>
                  <a:tcPr/>
                </a:tc>
                <a:tc>
                  <a:txBody>
                    <a:bodyPr/>
                    <a:lstStyle/>
                    <a:p>
                      <a:r>
                        <a:rPr lang="en-US" dirty="0" smtClean="0"/>
                        <a:t>Less</a:t>
                      </a:r>
                      <a:r>
                        <a:rPr lang="en-US" baseline="0" dirty="0" smtClean="0"/>
                        <a:t> than </a:t>
                      </a:r>
                      <a:r>
                        <a:rPr lang="en-US" dirty="0" smtClean="0"/>
                        <a:t>200MB/s @ 15K RPM</a:t>
                      </a:r>
                      <a:endParaRPr lang="en-US" dirty="0"/>
                    </a:p>
                  </a:txBody>
                  <a:tcPr/>
                </a:tc>
              </a:tr>
              <a:tr h="370840">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PCI-E</a:t>
                      </a:r>
                    </a:p>
                  </a:txBody>
                  <a:tcPr/>
                </a:tc>
                <a:tc>
                  <a:txBody>
                    <a:bodyPr/>
                    <a:lstStyle/>
                    <a:p>
                      <a:r>
                        <a:rPr lang="en-US" dirty="0" smtClean="0"/>
                        <a:t>N/A</a:t>
                      </a:r>
                      <a:endParaRPr lang="en-US" dirty="0"/>
                    </a:p>
                  </a:txBody>
                  <a:tcPr/>
                </a:tc>
                <a:tc>
                  <a:txBody>
                    <a:bodyPr/>
                    <a:lstStyle/>
                    <a:p>
                      <a:r>
                        <a:rPr lang="en-US" dirty="0" smtClean="0"/>
                        <a:t>300-3000MB/s</a:t>
                      </a:r>
                      <a:endParaRPr lang="en-US" dirty="0"/>
                    </a:p>
                  </a:txBody>
                  <a:tcPr/>
                </a:tc>
                <a:tc>
                  <a:txBody>
                    <a:bodyPr/>
                    <a:lstStyle/>
                    <a:p>
                      <a:r>
                        <a:rPr lang="en-US" dirty="0" smtClean="0"/>
                        <a:t>N/A</a:t>
                      </a:r>
                      <a:endParaRPr lang="en-US" dirty="0"/>
                    </a:p>
                  </a:txBody>
                  <a:tcPr/>
                </a:tc>
              </a:tr>
              <a:tr h="370840">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DIMM</a:t>
                      </a:r>
                    </a:p>
                  </a:txBody>
                  <a:tcPr/>
                </a:tc>
                <a:tc>
                  <a:txBody>
                    <a:bodyPr/>
                    <a:lstStyle/>
                    <a:p>
                      <a:r>
                        <a:rPr lang="en-US" dirty="0" smtClean="0"/>
                        <a:t>6400-17,000+</a:t>
                      </a:r>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3" name="TextBox 2"/>
          <p:cNvSpPr txBox="1"/>
          <p:nvPr/>
        </p:nvSpPr>
        <p:spPr>
          <a:xfrm>
            <a:off x="455612" y="5562600"/>
            <a:ext cx="8705140" cy="923330"/>
          </a:xfrm>
          <a:prstGeom prst="rect">
            <a:avLst/>
          </a:prstGeom>
          <a:noFill/>
        </p:spPr>
        <p:txBody>
          <a:bodyPr wrap="none" rtlCol="0">
            <a:spAutoFit/>
          </a:bodyPr>
          <a:lstStyle/>
          <a:p>
            <a:r>
              <a:rPr lang="en-US" dirty="0" smtClean="0"/>
              <a:t>*Drive price and specs for Single Drives not SAN Storage</a:t>
            </a:r>
          </a:p>
          <a:p>
            <a:r>
              <a:rPr lang="en-US" dirty="0" smtClean="0"/>
              <a:t>*SATA III and SAS are very close in performance</a:t>
            </a:r>
          </a:p>
          <a:p>
            <a:r>
              <a:rPr lang="en-US" dirty="0" smtClean="0"/>
              <a:t>*</a:t>
            </a:r>
            <a:r>
              <a:rPr lang="en-US" dirty="0" err="1" smtClean="0"/>
              <a:t>Fibre</a:t>
            </a:r>
            <a:r>
              <a:rPr lang="en-US" dirty="0" smtClean="0"/>
              <a:t> Channel connection on a SAN Speeds are between 800-4000MB/s for transfer rates</a:t>
            </a:r>
            <a:endParaRPr lang="en-US" dirty="0"/>
          </a:p>
        </p:txBody>
      </p:sp>
    </p:spTree>
    <p:extLst>
      <p:ext uri="{BB962C8B-B14F-4D97-AF65-F5344CB8AC3E}">
        <p14:creationId xmlns:p14="http://schemas.microsoft.com/office/powerpoint/2010/main" val="40379822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Picture worth 1000 MB?</a:t>
            </a:r>
            <a:br>
              <a:rPr lang="en-US" dirty="0" smtClean="0"/>
            </a:br>
            <a:r>
              <a:rPr lang="en-US" dirty="0" smtClean="0"/>
              <a:t>Pages per second on peak transfer</a:t>
            </a:r>
            <a:endParaRPr lang="en-US" dirty="0"/>
          </a:p>
        </p:txBody>
      </p:sp>
      <p:sp>
        <p:nvSpPr>
          <p:cNvPr id="12" name="TextBox 11"/>
          <p:cNvSpPr txBox="1"/>
          <p:nvPr/>
        </p:nvSpPr>
        <p:spPr>
          <a:xfrm>
            <a:off x="9271894" y="1876851"/>
            <a:ext cx="649537" cy="369332"/>
          </a:xfrm>
          <a:prstGeom prst="rect">
            <a:avLst/>
          </a:prstGeom>
          <a:noFill/>
        </p:spPr>
        <p:txBody>
          <a:bodyPr wrap="none" rtlCol="0">
            <a:spAutoFit/>
          </a:bodyPr>
          <a:lstStyle/>
          <a:p>
            <a:r>
              <a:rPr lang="en-US" dirty="0" smtClean="0"/>
              <a:t>HDD</a:t>
            </a:r>
            <a:endParaRPr lang="en-US" dirty="0"/>
          </a:p>
        </p:txBody>
      </p:sp>
      <p:sp>
        <p:nvSpPr>
          <p:cNvPr id="14" name="TextBox 13"/>
          <p:cNvSpPr txBox="1"/>
          <p:nvPr/>
        </p:nvSpPr>
        <p:spPr>
          <a:xfrm>
            <a:off x="10514797" y="1872734"/>
            <a:ext cx="1446230" cy="369332"/>
          </a:xfrm>
          <a:prstGeom prst="rect">
            <a:avLst/>
          </a:prstGeom>
          <a:noFill/>
        </p:spPr>
        <p:txBody>
          <a:bodyPr wrap="none" rtlCol="0">
            <a:spAutoFit/>
          </a:bodyPr>
          <a:lstStyle/>
          <a:p>
            <a:r>
              <a:rPr lang="en-US" dirty="0" smtClean="0"/>
              <a:t>10,000 Pages</a:t>
            </a:r>
            <a:endParaRPr lang="en-US" dirty="0"/>
          </a:p>
        </p:txBody>
      </p:sp>
      <p:sp>
        <p:nvSpPr>
          <p:cNvPr id="15" name="Folded Corner 14"/>
          <p:cNvSpPr/>
          <p:nvPr/>
        </p:nvSpPr>
        <p:spPr>
          <a:xfrm rot="10800000">
            <a:off x="7716187" y="224273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7639813" y="1876850"/>
            <a:ext cx="593432" cy="369332"/>
          </a:xfrm>
          <a:prstGeom prst="rect">
            <a:avLst/>
          </a:prstGeom>
          <a:noFill/>
        </p:spPr>
        <p:txBody>
          <a:bodyPr wrap="none" rtlCol="0">
            <a:spAutoFit/>
          </a:bodyPr>
          <a:lstStyle/>
          <a:p>
            <a:r>
              <a:rPr lang="en-US" dirty="0" smtClean="0"/>
              <a:t>SSD</a:t>
            </a:r>
            <a:endParaRPr lang="en-US" dirty="0"/>
          </a:p>
        </p:txBody>
      </p:sp>
      <p:sp>
        <p:nvSpPr>
          <p:cNvPr id="27" name="TextBox 26"/>
          <p:cNvSpPr txBox="1"/>
          <p:nvPr/>
        </p:nvSpPr>
        <p:spPr>
          <a:xfrm>
            <a:off x="1553465" y="1840777"/>
            <a:ext cx="655949" cy="369332"/>
          </a:xfrm>
          <a:prstGeom prst="rect">
            <a:avLst/>
          </a:prstGeom>
          <a:noFill/>
        </p:spPr>
        <p:txBody>
          <a:bodyPr wrap="none" rtlCol="0">
            <a:spAutoFit/>
          </a:bodyPr>
          <a:lstStyle/>
          <a:p>
            <a:r>
              <a:rPr lang="en-US" dirty="0" smtClean="0"/>
              <a:t>RAM</a:t>
            </a:r>
            <a:endParaRPr lang="en-US" dirty="0"/>
          </a:p>
        </p:txBody>
      </p:sp>
      <p:sp>
        <p:nvSpPr>
          <p:cNvPr id="36" name="TextBox 35"/>
          <p:cNvSpPr txBox="1"/>
          <p:nvPr/>
        </p:nvSpPr>
        <p:spPr>
          <a:xfrm>
            <a:off x="5730895" y="1793408"/>
            <a:ext cx="1167307" cy="369332"/>
          </a:xfrm>
          <a:prstGeom prst="rect">
            <a:avLst/>
          </a:prstGeom>
          <a:noFill/>
        </p:spPr>
        <p:txBody>
          <a:bodyPr wrap="none" rtlCol="0">
            <a:spAutoFit/>
          </a:bodyPr>
          <a:lstStyle/>
          <a:p>
            <a:r>
              <a:rPr lang="en-US" dirty="0" smtClean="0"/>
              <a:t>SSD PCI-E</a:t>
            </a:r>
            <a:endParaRPr lang="en-US" dirty="0"/>
          </a:p>
        </p:txBody>
      </p:sp>
      <p:sp>
        <p:nvSpPr>
          <p:cNvPr id="39" name="TextBox 38"/>
          <p:cNvSpPr txBox="1"/>
          <p:nvPr/>
        </p:nvSpPr>
        <p:spPr>
          <a:xfrm>
            <a:off x="10530163" y="3084721"/>
            <a:ext cx="1448153" cy="369332"/>
          </a:xfrm>
          <a:prstGeom prst="rect">
            <a:avLst/>
          </a:prstGeom>
          <a:noFill/>
        </p:spPr>
        <p:txBody>
          <a:bodyPr wrap="none" rtlCol="0">
            <a:spAutoFit/>
          </a:bodyPr>
          <a:lstStyle/>
          <a:p>
            <a:r>
              <a:rPr lang="en-US" dirty="0"/>
              <a:t>5</a:t>
            </a:r>
            <a:r>
              <a:rPr lang="en-US" dirty="0" smtClean="0"/>
              <a:t>0,000 Pages</a:t>
            </a:r>
            <a:endParaRPr lang="en-US" dirty="0"/>
          </a:p>
        </p:txBody>
      </p:sp>
      <p:sp>
        <p:nvSpPr>
          <p:cNvPr id="50" name="Folded Corner 49"/>
          <p:cNvSpPr/>
          <p:nvPr/>
        </p:nvSpPr>
        <p:spPr>
          <a:xfrm rot="10800000">
            <a:off x="7932005" y="224273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olded Corner 50"/>
          <p:cNvSpPr/>
          <p:nvPr/>
        </p:nvSpPr>
        <p:spPr>
          <a:xfrm rot="10800000">
            <a:off x="11076890" y="224995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olded Corner 51"/>
          <p:cNvSpPr/>
          <p:nvPr/>
        </p:nvSpPr>
        <p:spPr>
          <a:xfrm rot="10800000">
            <a:off x="10890700" y="3472586"/>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3" name="Folded Corner 52"/>
          <p:cNvSpPr/>
          <p:nvPr/>
        </p:nvSpPr>
        <p:spPr>
          <a:xfrm rot="10800000">
            <a:off x="7716187" y="251664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olded Corner 53"/>
          <p:cNvSpPr/>
          <p:nvPr/>
        </p:nvSpPr>
        <p:spPr>
          <a:xfrm rot="10800000">
            <a:off x="9387194" y="224995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olded Corner 54"/>
          <p:cNvSpPr/>
          <p:nvPr/>
        </p:nvSpPr>
        <p:spPr>
          <a:xfrm rot="10800000">
            <a:off x="9603012" y="224995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olded Corner 55"/>
          <p:cNvSpPr/>
          <p:nvPr/>
        </p:nvSpPr>
        <p:spPr>
          <a:xfrm rot="10800000">
            <a:off x="9387193" y="2523866"/>
            <a:ext cx="161021" cy="14313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olded Corner 56"/>
          <p:cNvSpPr/>
          <p:nvPr/>
        </p:nvSpPr>
        <p:spPr>
          <a:xfrm rot="10800000">
            <a:off x="7937379" y="251423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olded Corner 57"/>
          <p:cNvSpPr/>
          <p:nvPr/>
        </p:nvSpPr>
        <p:spPr>
          <a:xfrm rot="10800000">
            <a:off x="7716187" y="278231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olded Corner 58"/>
          <p:cNvSpPr/>
          <p:nvPr/>
        </p:nvSpPr>
        <p:spPr>
          <a:xfrm rot="10800000">
            <a:off x="10994666" y="351480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olded Corner 59"/>
          <p:cNvSpPr/>
          <p:nvPr/>
        </p:nvSpPr>
        <p:spPr>
          <a:xfrm rot="10800000">
            <a:off x="11210484" y="351480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olded Corner 60"/>
          <p:cNvSpPr/>
          <p:nvPr/>
        </p:nvSpPr>
        <p:spPr>
          <a:xfrm rot="10800000">
            <a:off x="10994666" y="378871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olded Corner 61"/>
          <p:cNvSpPr/>
          <p:nvPr/>
        </p:nvSpPr>
        <p:spPr>
          <a:xfrm rot="10800000">
            <a:off x="11215858" y="378630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olded Corner 62"/>
          <p:cNvSpPr/>
          <p:nvPr/>
        </p:nvSpPr>
        <p:spPr>
          <a:xfrm rot="10800000">
            <a:off x="10994666" y="405438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olded Corner 63"/>
          <p:cNvSpPr/>
          <p:nvPr/>
        </p:nvSpPr>
        <p:spPr>
          <a:xfrm rot="10800000">
            <a:off x="5460661" y="2191765"/>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65" name="Folded Corner 64"/>
          <p:cNvSpPr/>
          <p:nvPr/>
        </p:nvSpPr>
        <p:spPr>
          <a:xfrm rot="10800000">
            <a:off x="5564627" y="223398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Folded Corner 65"/>
          <p:cNvSpPr/>
          <p:nvPr/>
        </p:nvSpPr>
        <p:spPr>
          <a:xfrm rot="10800000">
            <a:off x="5780445" y="223398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olded Corner 66"/>
          <p:cNvSpPr/>
          <p:nvPr/>
        </p:nvSpPr>
        <p:spPr>
          <a:xfrm rot="10800000">
            <a:off x="5564627" y="250789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Folded Corner 67"/>
          <p:cNvSpPr/>
          <p:nvPr/>
        </p:nvSpPr>
        <p:spPr>
          <a:xfrm rot="10800000">
            <a:off x="5785819" y="250548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olded Corner 68"/>
          <p:cNvSpPr/>
          <p:nvPr/>
        </p:nvSpPr>
        <p:spPr>
          <a:xfrm rot="10800000">
            <a:off x="5564627" y="277356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olded Corner 69"/>
          <p:cNvSpPr/>
          <p:nvPr/>
        </p:nvSpPr>
        <p:spPr>
          <a:xfrm rot="10800000">
            <a:off x="6086181" y="2181113"/>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1" name="Folded Corner 70"/>
          <p:cNvSpPr/>
          <p:nvPr/>
        </p:nvSpPr>
        <p:spPr>
          <a:xfrm rot="10800000">
            <a:off x="6190147" y="222333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olded Corner 71"/>
          <p:cNvSpPr/>
          <p:nvPr/>
        </p:nvSpPr>
        <p:spPr>
          <a:xfrm rot="10800000">
            <a:off x="6405965" y="222333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olded Corner 72"/>
          <p:cNvSpPr/>
          <p:nvPr/>
        </p:nvSpPr>
        <p:spPr>
          <a:xfrm rot="10800000">
            <a:off x="6190147" y="249723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olded Corner 73"/>
          <p:cNvSpPr/>
          <p:nvPr/>
        </p:nvSpPr>
        <p:spPr>
          <a:xfrm rot="10800000">
            <a:off x="6411339" y="249483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Folded Corner 74"/>
          <p:cNvSpPr/>
          <p:nvPr/>
        </p:nvSpPr>
        <p:spPr>
          <a:xfrm rot="10800000">
            <a:off x="6190147" y="276290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Folded Corner 75"/>
          <p:cNvSpPr/>
          <p:nvPr/>
        </p:nvSpPr>
        <p:spPr>
          <a:xfrm rot="10800000">
            <a:off x="6711099" y="2181465"/>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7" name="Folded Corner 76"/>
          <p:cNvSpPr/>
          <p:nvPr/>
        </p:nvSpPr>
        <p:spPr>
          <a:xfrm rot="10800000">
            <a:off x="6815065" y="222368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olded Corner 77"/>
          <p:cNvSpPr/>
          <p:nvPr/>
        </p:nvSpPr>
        <p:spPr>
          <a:xfrm rot="10800000">
            <a:off x="7030883" y="222368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olded Corner 78"/>
          <p:cNvSpPr/>
          <p:nvPr/>
        </p:nvSpPr>
        <p:spPr>
          <a:xfrm rot="10800000">
            <a:off x="6815065" y="249759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Folded Corner 79"/>
          <p:cNvSpPr/>
          <p:nvPr/>
        </p:nvSpPr>
        <p:spPr>
          <a:xfrm rot="10800000">
            <a:off x="7036257" y="249518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olded Corner 80"/>
          <p:cNvSpPr/>
          <p:nvPr/>
        </p:nvSpPr>
        <p:spPr>
          <a:xfrm rot="10800000">
            <a:off x="6815065" y="276326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olded Corner 81"/>
          <p:cNvSpPr/>
          <p:nvPr/>
        </p:nvSpPr>
        <p:spPr>
          <a:xfrm rot="10800000">
            <a:off x="5455215" y="3103262"/>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83" name="Folded Corner 82"/>
          <p:cNvSpPr/>
          <p:nvPr/>
        </p:nvSpPr>
        <p:spPr>
          <a:xfrm rot="10800000">
            <a:off x="5559181" y="314547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Folded Corner 83"/>
          <p:cNvSpPr/>
          <p:nvPr/>
        </p:nvSpPr>
        <p:spPr>
          <a:xfrm rot="10800000">
            <a:off x="5774999" y="314547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olded Corner 84"/>
          <p:cNvSpPr/>
          <p:nvPr/>
        </p:nvSpPr>
        <p:spPr>
          <a:xfrm rot="10800000">
            <a:off x="5559181" y="341938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olded Corner 85"/>
          <p:cNvSpPr/>
          <p:nvPr/>
        </p:nvSpPr>
        <p:spPr>
          <a:xfrm rot="10800000">
            <a:off x="5780373" y="341698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olded Corner 86"/>
          <p:cNvSpPr/>
          <p:nvPr/>
        </p:nvSpPr>
        <p:spPr>
          <a:xfrm rot="10800000">
            <a:off x="5559181" y="368505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Folded Corner 87"/>
          <p:cNvSpPr/>
          <p:nvPr/>
        </p:nvSpPr>
        <p:spPr>
          <a:xfrm rot="10800000">
            <a:off x="6080735" y="3092610"/>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89" name="Folded Corner 88"/>
          <p:cNvSpPr/>
          <p:nvPr/>
        </p:nvSpPr>
        <p:spPr>
          <a:xfrm rot="10800000">
            <a:off x="6184701" y="313482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Folded Corner 89"/>
          <p:cNvSpPr/>
          <p:nvPr/>
        </p:nvSpPr>
        <p:spPr>
          <a:xfrm rot="10800000">
            <a:off x="6400519" y="313482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Folded Corner 90"/>
          <p:cNvSpPr/>
          <p:nvPr/>
        </p:nvSpPr>
        <p:spPr>
          <a:xfrm rot="10800000">
            <a:off x="6184701" y="340873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Folded Corner 91"/>
          <p:cNvSpPr/>
          <p:nvPr/>
        </p:nvSpPr>
        <p:spPr>
          <a:xfrm rot="10800000">
            <a:off x="6405893" y="340632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Folded Corner 92"/>
          <p:cNvSpPr/>
          <p:nvPr/>
        </p:nvSpPr>
        <p:spPr>
          <a:xfrm rot="10800000">
            <a:off x="6184701" y="367440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olded Corner 93"/>
          <p:cNvSpPr/>
          <p:nvPr/>
        </p:nvSpPr>
        <p:spPr>
          <a:xfrm rot="10800000">
            <a:off x="6705653" y="3092962"/>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5" name="Folded Corner 94"/>
          <p:cNvSpPr/>
          <p:nvPr/>
        </p:nvSpPr>
        <p:spPr>
          <a:xfrm rot="10800000">
            <a:off x="6809619" y="313517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Folded Corner 95"/>
          <p:cNvSpPr/>
          <p:nvPr/>
        </p:nvSpPr>
        <p:spPr>
          <a:xfrm rot="10800000">
            <a:off x="7025437" y="313517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Folded Corner 96"/>
          <p:cNvSpPr/>
          <p:nvPr/>
        </p:nvSpPr>
        <p:spPr>
          <a:xfrm rot="10800000">
            <a:off x="6809619" y="340908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Folded Corner 97"/>
          <p:cNvSpPr/>
          <p:nvPr/>
        </p:nvSpPr>
        <p:spPr>
          <a:xfrm rot="10800000">
            <a:off x="7030811" y="340668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Folded Corner 98"/>
          <p:cNvSpPr/>
          <p:nvPr/>
        </p:nvSpPr>
        <p:spPr>
          <a:xfrm rot="10800000">
            <a:off x="6809619" y="367475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Folded Corner 99"/>
          <p:cNvSpPr/>
          <p:nvPr/>
        </p:nvSpPr>
        <p:spPr>
          <a:xfrm rot="10800000">
            <a:off x="5442291" y="4002533"/>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1" name="Folded Corner 100"/>
          <p:cNvSpPr/>
          <p:nvPr/>
        </p:nvSpPr>
        <p:spPr>
          <a:xfrm rot="10800000">
            <a:off x="5546257" y="404475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olded Corner 101"/>
          <p:cNvSpPr/>
          <p:nvPr/>
        </p:nvSpPr>
        <p:spPr>
          <a:xfrm rot="10800000">
            <a:off x="5762075" y="404475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Folded Corner 102"/>
          <p:cNvSpPr/>
          <p:nvPr/>
        </p:nvSpPr>
        <p:spPr>
          <a:xfrm rot="10800000">
            <a:off x="5546257" y="431865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Folded Corner 103"/>
          <p:cNvSpPr/>
          <p:nvPr/>
        </p:nvSpPr>
        <p:spPr>
          <a:xfrm rot="10800000">
            <a:off x="5767449" y="431625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lded Corner 104"/>
          <p:cNvSpPr/>
          <p:nvPr/>
        </p:nvSpPr>
        <p:spPr>
          <a:xfrm rot="10800000">
            <a:off x="5546257" y="458432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Folded Corner 105"/>
          <p:cNvSpPr/>
          <p:nvPr/>
        </p:nvSpPr>
        <p:spPr>
          <a:xfrm rot="10800000">
            <a:off x="7719832" y="305968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Folded Corner 106"/>
          <p:cNvSpPr/>
          <p:nvPr/>
        </p:nvSpPr>
        <p:spPr>
          <a:xfrm rot="10800000">
            <a:off x="7932005" y="277342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Folded Corner 107"/>
          <p:cNvSpPr/>
          <p:nvPr/>
        </p:nvSpPr>
        <p:spPr>
          <a:xfrm rot="10800000">
            <a:off x="7932005" y="3045282"/>
            <a:ext cx="161021" cy="16884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Folded Corner 108"/>
          <p:cNvSpPr/>
          <p:nvPr/>
        </p:nvSpPr>
        <p:spPr>
          <a:xfrm rot="10800000">
            <a:off x="6345722" y="400596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Folded Corner 109"/>
          <p:cNvSpPr/>
          <p:nvPr/>
        </p:nvSpPr>
        <p:spPr>
          <a:xfrm rot="10800000">
            <a:off x="6110918" y="400613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Folded Corner 110"/>
          <p:cNvSpPr/>
          <p:nvPr/>
        </p:nvSpPr>
        <p:spPr>
          <a:xfrm rot="10800000">
            <a:off x="6340067" y="4279562"/>
            <a:ext cx="161021" cy="16884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olded Corner 111"/>
          <p:cNvSpPr/>
          <p:nvPr/>
        </p:nvSpPr>
        <p:spPr>
          <a:xfrm rot="10800000">
            <a:off x="6112301" y="427956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TextBox 112"/>
          <p:cNvSpPr txBox="1"/>
          <p:nvPr/>
        </p:nvSpPr>
        <p:spPr>
          <a:xfrm>
            <a:off x="10477970" y="4403110"/>
            <a:ext cx="1560042" cy="369332"/>
          </a:xfrm>
          <a:prstGeom prst="rect">
            <a:avLst/>
          </a:prstGeom>
          <a:noFill/>
        </p:spPr>
        <p:txBody>
          <a:bodyPr wrap="none" rtlCol="0">
            <a:spAutoFit/>
          </a:bodyPr>
          <a:lstStyle/>
          <a:p>
            <a:r>
              <a:rPr lang="en-US" dirty="0" smtClean="0"/>
              <a:t>250,000 Pages</a:t>
            </a:r>
            <a:endParaRPr lang="en-US" dirty="0"/>
          </a:p>
        </p:txBody>
      </p:sp>
      <p:sp>
        <p:nvSpPr>
          <p:cNvPr id="114" name="Folded Corner 113"/>
          <p:cNvSpPr/>
          <p:nvPr/>
        </p:nvSpPr>
        <p:spPr>
          <a:xfrm rot="10800000">
            <a:off x="10701020" y="4815675"/>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15" name="Folded Corner 114"/>
          <p:cNvSpPr/>
          <p:nvPr/>
        </p:nvSpPr>
        <p:spPr>
          <a:xfrm rot="10800000">
            <a:off x="10868791" y="492518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8" name="Folded Corner 117"/>
          <p:cNvSpPr/>
          <p:nvPr/>
        </p:nvSpPr>
        <p:spPr>
          <a:xfrm rot="10800000">
            <a:off x="10865038" y="5360226"/>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3" name="Folded Corner 132"/>
          <p:cNvSpPr/>
          <p:nvPr/>
        </p:nvSpPr>
        <p:spPr>
          <a:xfrm rot="10800000">
            <a:off x="10875715" y="581326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4" name="Folded Corner 133"/>
          <p:cNvSpPr/>
          <p:nvPr/>
        </p:nvSpPr>
        <p:spPr>
          <a:xfrm rot="10800000">
            <a:off x="11235097" y="492024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5" name="Folded Corner 134"/>
          <p:cNvSpPr/>
          <p:nvPr/>
        </p:nvSpPr>
        <p:spPr>
          <a:xfrm rot="10800000">
            <a:off x="11231344" y="5355285"/>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6" name="Folded Corner 135"/>
          <p:cNvSpPr/>
          <p:nvPr/>
        </p:nvSpPr>
        <p:spPr>
          <a:xfrm rot="10800000">
            <a:off x="11242021" y="580832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7" name="Folded Corner 136"/>
          <p:cNvSpPr/>
          <p:nvPr/>
        </p:nvSpPr>
        <p:spPr>
          <a:xfrm rot="10800000">
            <a:off x="654089" y="2222986"/>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8" name="Folded Corner 137"/>
          <p:cNvSpPr/>
          <p:nvPr/>
        </p:nvSpPr>
        <p:spPr>
          <a:xfrm rot="10800000">
            <a:off x="821860" y="2332493"/>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9" name="Folded Corner 138"/>
          <p:cNvSpPr/>
          <p:nvPr/>
        </p:nvSpPr>
        <p:spPr>
          <a:xfrm rot="10800000">
            <a:off x="818107" y="2767537"/>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0" name="Folded Corner 139"/>
          <p:cNvSpPr/>
          <p:nvPr/>
        </p:nvSpPr>
        <p:spPr>
          <a:xfrm rot="10800000">
            <a:off x="828784" y="3220576"/>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1" name="Folded Corner 140"/>
          <p:cNvSpPr/>
          <p:nvPr/>
        </p:nvSpPr>
        <p:spPr>
          <a:xfrm rot="10800000">
            <a:off x="1188166" y="232755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2" name="Folded Corner 141"/>
          <p:cNvSpPr/>
          <p:nvPr/>
        </p:nvSpPr>
        <p:spPr>
          <a:xfrm rot="10800000">
            <a:off x="1184413" y="2762596"/>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3" name="Folded Corner 142"/>
          <p:cNvSpPr/>
          <p:nvPr/>
        </p:nvSpPr>
        <p:spPr>
          <a:xfrm rot="10800000">
            <a:off x="1195090" y="321563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4" name="Folded Corner 143"/>
          <p:cNvSpPr/>
          <p:nvPr/>
        </p:nvSpPr>
        <p:spPr>
          <a:xfrm rot="10800000">
            <a:off x="1681487" y="2216621"/>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5" name="Folded Corner 144"/>
          <p:cNvSpPr/>
          <p:nvPr/>
        </p:nvSpPr>
        <p:spPr>
          <a:xfrm rot="10800000">
            <a:off x="1849258" y="2326128"/>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6" name="Folded Corner 145"/>
          <p:cNvSpPr/>
          <p:nvPr/>
        </p:nvSpPr>
        <p:spPr>
          <a:xfrm rot="10800000">
            <a:off x="1845505" y="2761172"/>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7" name="Folded Corner 146"/>
          <p:cNvSpPr/>
          <p:nvPr/>
        </p:nvSpPr>
        <p:spPr>
          <a:xfrm rot="10800000">
            <a:off x="1856182" y="321421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8" name="Folded Corner 147"/>
          <p:cNvSpPr/>
          <p:nvPr/>
        </p:nvSpPr>
        <p:spPr>
          <a:xfrm rot="10800000">
            <a:off x="2215564" y="2321187"/>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9" name="Folded Corner 148"/>
          <p:cNvSpPr/>
          <p:nvPr/>
        </p:nvSpPr>
        <p:spPr>
          <a:xfrm rot="10800000">
            <a:off x="2211811" y="2756231"/>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0" name="Folded Corner 149"/>
          <p:cNvSpPr/>
          <p:nvPr/>
        </p:nvSpPr>
        <p:spPr>
          <a:xfrm rot="10800000">
            <a:off x="2222488" y="3209270"/>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1" name="Folded Corner 150"/>
          <p:cNvSpPr/>
          <p:nvPr/>
        </p:nvSpPr>
        <p:spPr>
          <a:xfrm rot="10800000">
            <a:off x="2695553" y="2227445"/>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52" name="Folded Corner 151"/>
          <p:cNvSpPr/>
          <p:nvPr/>
        </p:nvSpPr>
        <p:spPr>
          <a:xfrm rot="10800000">
            <a:off x="2863324" y="233695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3" name="Folded Corner 152"/>
          <p:cNvSpPr/>
          <p:nvPr/>
        </p:nvSpPr>
        <p:spPr>
          <a:xfrm rot="10800000">
            <a:off x="2859571" y="2771996"/>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4" name="Folded Corner 153"/>
          <p:cNvSpPr/>
          <p:nvPr/>
        </p:nvSpPr>
        <p:spPr>
          <a:xfrm rot="10800000">
            <a:off x="2870248" y="322503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5" name="Folded Corner 154"/>
          <p:cNvSpPr/>
          <p:nvPr/>
        </p:nvSpPr>
        <p:spPr>
          <a:xfrm rot="10800000">
            <a:off x="3229630" y="233201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6" name="Folded Corner 155"/>
          <p:cNvSpPr/>
          <p:nvPr/>
        </p:nvSpPr>
        <p:spPr>
          <a:xfrm rot="10800000">
            <a:off x="3225877" y="2767055"/>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7" name="Folded Corner 156"/>
          <p:cNvSpPr/>
          <p:nvPr/>
        </p:nvSpPr>
        <p:spPr>
          <a:xfrm rot="10800000">
            <a:off x="3236554" y="322009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8" name="Folded Corner 157"/>
          <p:cNvSpPr/>
          <p:nvPr/>
        </p:nvSpPr>
        <p:spPr>
          <a:xfrm rot="10800000">
            <a:off x="649043" y="3823988"/>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59" name="Folded Corner 158"/>
          <p:cNvSpPr/>
          <p:nvPr/>
        </p:nvSpPr>
        <p:spPr>
          <a:xfrm rot="10800000">
            <a:off x="816814" y="393349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0" name="Folded Corner 159"/>
          <p:cNvSpPr/>
          <p:nvPr/>
        </p:nvSpPr>
        <p:spPr>
          <a:xfrm rot="10800000">
            <a:off x="813061" y="4368539"/>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1" name="Folded Corner 160"/>
          <p:cNvSpPr/>
          <p:nvPr/>
        </p:nvSpPr>
        <p:spPr>
          <a:xfrm rot="10800000">
            <a:off x="823738" y="4821578"/>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2" name="Folded Corner 161"/>
          <p:cNvSpPr/>
          <p:nvPr/>
        </p:nvSpPr>
        <p:spPr>
          <a:xfrm rot="10800000">
            <a:off x="1183120" y="392855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3" name="Folded Corner 162"/>
          <p:cNvSpPr/>
          <p:nvPr/>
        </p:nvSpPr>
        <p:spPr>
          <a:xfrm rot="10800000">
            <a:off x="1179367" y="4363598"/>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4" name="Folded Corner 163"/>
          <p:cNvSpPr/>
          <p:nvPr/>
        </p:nvSpPr>
        <p:spPr>
          <a:xfrm rot="10800000">
            <a:off x="1190044" y="4816637"/>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5" name="Folded Corner 164"/>
          <p:cNvSpPr/>
          <p:nvPr/>
        </p:nvSpPr>
        <p:spPr>
          <a:xfrm rot="10800000">
            <a:off x="1676441" y="3817623"/>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66" name="Folded Corner 165"/>
          <p:cNvSpPr/>
          <p:nvPr/>
        </p:nvSpPr>
        <p:spPr>
          <a:xfrm rot="10800000">
            <a:off x="1844212" y="3927130"/>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7" name="Folded Corner 166"/>
          <p:cNvSpPr/>
          <p:nvPr/>
        </p:nvSpPr>
        <p:spPr>
          <a:xfrm rot="10800000">
            <a:off x="1840459" y="4362174"/>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8" name="Folded Corner 167"/>
          <p:cNvSpPr/>
          <p:nvPr/>
        </p:nvSpPr>
        <p:spPr>
          <a:xfrm rot="10800000">
            <a:off x="1851136" y="4815213"/>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9" name="Folded Corner 168"/>
          <p:cNvSpPr/>
          <p:nvPr/>
        </p:nvSpPr>
        <p:spPr>
          <a:xfrm rot="10800000">
            <a:off x="2210518" y="3922189"/>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0" name="Folded Corner 169"/>
          <p:cNvSpPr/>
          <p:nvPr/>
        </p:nvSpPr>
        <p:spPr>
          <a:xfrm rot="10800000">
            <a:off x="2206765" y="4357233"/>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1" name="Folded Corner 170"/>
          <p:cNvSpPr/>
          <p:nvPr/>
        </p:nvSpPr>
        <p:spPr>
          <a:xfrm rot="10800000">
            <a:off x="2217442" y="481027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2" name="Folded Corner 171"/>
          <p:cNvSpPr/>
          <p:nvPr/>
        </p:nvSpPr>
        <p:spPr>
          <a:xfrm rot="10800000">
            <a:off x="2690507" y="3828447"/>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73" name="Folded Corner 172"/>
          <p:cNvSpPr/>
          <p:nvPr/>
        </p:nvSpPr>
        <p:spPr>
          <a:xfrm rot="10800000">
            <a:off x="2858278" y="393795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4" name="Folded Corner 173"/>
          <p:cNvSpPr/>
          <p:nvPr/>
        </p:nvSpPr>
        <p:spPr>
          <a:xfrm rot="10800000">
            <a:off x="2854525" y="4372998"/>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5" name="Folded Corner 174"/>
          <p:cNvSpPr/>
          <p:nvPr/>
        </p:nvSpPr>
        <p:spPr>
          <a:xfrm rot="10800000">
            <a:off x="2865202" y="4826037"/>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6" name="Folded Corner 175"/>
          <p:cNvSpPr/>
          <p:nvPr/>
        </p:nvSpPr>
        <p:spPr>
          <a:xfrm rot="10800000">
            <a:off x="3224584" y="3933013"/>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7" name="Folded Corner 176"/>
          <p:cNvSpPr/>
          <p:nvPr/>
        </p:nvSpPr>
        <p:spPr>
          <a:xfrm rot="10800000">
            <a:off x="3220831" y="4368057"/>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8" name="Folded Corner 177"/>
          <p:cNvSpPr/>
          <p:nvPr/>
        </p:nvSpPr>
        <p:spPr>
          <a:xfrm rot="10800000">
            <a:off x="3231508" y="4821096"/>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9" name="Folded Corner 178"/>
          <p:cNvSpPr/>
          <p:nvPr/>
        </p:nvSpPr>
        <p:spPr>
          <a:xfrm rot="10800000">
            <a:off x="654102" y="5424679"/>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80" name="Folded Corner 179"/>
          <p:cNvSpPr/>
          <p:nvPr/>
        </p:nvSpPr>
        <p:spPr>
          <a:xfrm rot="10800000">
            <a:off x="804924" y="552336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1" name="Folded Corner 180"/>
          <p:cNvSpPr/>
          <p:nvPr/>
        </p:nvSpPr>
        <p:spPr>
          <a:xfrm rot="10800000">
            <a:off x="801171" y="5958406"/>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2" name="Folded Corner 181"/>
          <p:cNvSpPr/>
          <p:nvPr/>
        </p:nvSpPr>
        <p:spPr>
          <a:xfrm rot="10800000">
            <a:off x="811848" y="641144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3" name="Folded Corner 182"/>
          <p:cNvSpPr/>
          <p:nvPr/>
        </p:nvSpPr>
        <p:spPr>
          <a:xfrm rot="10800000">
            <a:off x="1171230" y="551842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4" name="Folded Corner 183"/>
          <p:cNvSpPr/>
          <p:nvPr/>
        </p:nvSpPr>
        <p:spPr>
          <a:xfrm rot="10800000">
            <a:off x="1167477" y="5953465"/>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5" name="Folded Corner 184"/>
          <p:cNvSpPr/>
          <p:nvPr/>
        </p:nvSpPr>
        <p:spPr>
          <a:xfrm rot="10800000">
            <a:off x="1178154" y="640650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6" name="Folded Corner 185"/>
          <p:cNvSpPr/>
          <p:nvPr/>
        </p:nvSpPr>
        <p:spPr>
          <a:xfrm rot="10800000">
            <a:off x="1664551" y="5407490"/>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87" name="Folded Corner 186"/>
          <p:cNvSpPr/>
          <p:nvPr/>
        </p:nvSpPr>
        <p:spPr>
          <a:xfrm rot="10800000">
            <a:off x="1832322" y="5516997"/>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8" name="Folded Corner 187"/>
          <p:cNvSpPr/>
          <p:nvPr/>
        </p:nvSpPr>
        <p:spPr>
          <a:xfrm rot="10800000">
            <a:off x="1828569" y="5952041"/>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9" name="Folded Corner 188"/>
          <p:cNvSpPr/>
          <p:nvPr/>
        </p:nvSpPr>
        <p:spPr>
          <a:xfrm rot="10800000">
            <a:off x="1839246" y="6405080"/>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0" name="Folded Corner 189"/>
          <p:cNvSpPr/>
          <p:nvPr/>
        </p:nvSpPr>
        <p:spPr>
          <a:xfrm rot="10800000">
            <a:off x="2198628" y="5512056"/>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1" name="Folded Corner 190"/>
          <p:cNvSpPr/>
          <p:nvPr/>
        </p:nvSpPr>
        <p:spPr>
          <a:xfrm rot="10800000">
            <a:off x="2194875" y="5947100"/>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2" name="Folded Corner 191"/>
          <p:cNvSpPr/>
          <p:nvPr/>
        </p:nvSpPr>
        <p:spPr>
          <a:xfrm rot="10800000">
            <a:off x="2205552" y="6400139"/>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0" name="Folded Corner 199"/>
          <p:cNvSpPr/>
          <p:nvPr/>
        </p:nvSpPr>
        <p:spPr>
          <a:xfrm rot="10800000">
            <a:off x="2704359" y="5493751"/>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1" name="Folded Corner 200"/>
          <p:cNvSpPr/>
          <p:nvPr/>
        </p:nvSpPr>
        <p:spPr>
          <a:xfrm rot="10800000">
            <a:off x="2808325" y="553596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olded Corner 201"/>
          <p:cNvSpPr/>
          <p:nvPr/>
        </p:nvSpPr>
        <p:spPr>
          <a:xfrm rot="10800000">
            <a:off x="3024143" y="553596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Folded Corner 202"/>
          <p:cNvSpPr/>
          <p:nvPr/>
        </p:nvSpPr>
        <p:spPr>
          <a:xfrm rot="10800000">
            <a:off x="2808325" y="580987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Folded Corner 203"/>
          <p:cNvSpPr/>
          <p:nvPr/>
        </p:nvSpPr>
        <p:spPr>
          <a:xfrm rot="10800000">
            <a:off x="3029517" y="580746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Folded Corner 204"/>
          <p:cNvSpPr/>
          <p:nvPr/>
        </p:nvSpPr>
        <p:spPr>
          <a:xfrm rot="10800000">
            <a:off x="2808325" y="607554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Folded Corner 205"/>
          <p:cNvSpPr/>
          <p:nvPr/>
        </p:nvSpPr>
        <p:spPr>
          <a:xfrm rot="10800000">
            <a:off x="3329879" y="5483099"/>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7" name="Folded Corner 206"/>
          <p:cNvSpPr/>
          <p:nvPr/>
        </p:nvSpPr>
        <p:spPr>
          <a:xfrm rot="10800000">
            <a:off x="3433845" y="552531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Folded Corner 207"/>
          <p:cNvSpPr/>
          <p:nvPr/>
        </p:nvSpPr>
        <p:spPr>
          <a:xfrm rot="10800000">
            <a:off x="3649663" y="552531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Folded Corner 208"/>
          <p:cNvSpPr/>
          <p:nvPr/>
        </p:nvSpPr>
        <p:spPr>
          <a:xfrm rot="10800000">
            <a:off x="3433845" y="579922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Folded Corner 209"/>
          <p:cNvSpPr/>
          <p:nvPr/>
        </p:nvSpPr>
        <p:spPr>
          <a:xfrm rot="10800000">
            <a:off x="3655037" y="579681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Folded Corner 210"/>
          <p:cNvSpPr/>
          <p:nvPr/>
        </p:nvSpPr>
        <p:spPr>
          <a:xfrm rot="10800000">
            <a:off x="3433845" y="606489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olded Corner 211"/>
          <p:cNvSpPr/>
          <p:nvPr/>
        </p:nvSpPr>
        <p:spPr>
          <a:xfrm rot="10800000">
            <a:off x="3954797" y="5483451"/>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13" name="Folded Corner 212"/>
          <p:cNvSpPr/>
          <p:nvPr/>
        </p:nvSpPr>
        <p:spPr>
          <a:xfrm rot="10800000">
            <a:off x="4058763" y="552566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Folded Corner 213"/>
          <p:cNvSpPr/>
          <p:nvPr/>
        </p:nvSpPr>
        <p:spPr>
          <a:xfrm rot="10800000">
            <a:off x="4274581" y="552566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Folded Corner 214"/>
          <p:cNvSpPr/>
          <p:nvPr/>
        </p:nvSpPr>
        <p:spPr>
          <a:xfrm rot="10800000">
            <a:off x="4058763" y="579957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Folded Corner 215"/>
          <p:cNvSpPr/>
          <p:nvPr/>
        </p:nvSpPr>
        <p:spPr>
          <a:xfrm rot="10800000">
            <a:off x="4279955" y="579716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Folded Corner 216"/>
          <p:cNvSpPr/>
          <p:nvPr/>
        </p:nvSpPr>
        <p:spPr>
          <a:xfrm rot="10800000">
            <a:off x="4058763" y="606524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Folded Corner 217"/>
          <p:cNvSpPr/>
          <p:nvPr/>
        </p:nvSpPr>
        <p:spPr>
          <a:xfrm rot="10800000">
            <a:off x="2717480" y="639884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Folded Corner 218"/>
          <p:cNvSpPr/>
          <p:nvPr/>
        </p:nvSpPr>
        <p:spPr>
          <a:xfrm rot="10800000">
            <a:off x="2933298" y="639884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Folded Corner 219"/>
          <p:cNvSpPr/>
          <p:nvPr/>
        </p:nvSpPr>
        <p:spPr>
          <a:xfrm rot="10800000">
            <a:off x="3181268" y="639756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Folded Corner 220"/>
          <p:cNvSpPr/>
          <p:nvPr/>
        </p:nvSpPr>
        <p:spPr>
          <a:xfrm rot="10800000">
            <a:off x="3402460" y="639515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olded Corner 221"/>
          <p:cNvSpPr/>
          <p:nvPr/>
        </p:nvSpPr>
        <p:spPr>
          <a:xfrm rot="10800000">
            <a:off x="3616547" y="639629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3" name="Folded Corner 222"/>
          <p:cNvSpPr/>
          <p:nvPr/>
        </p:nvSpPr>
        <p:spPr>
          <a:xfrm rot="10800000">
            <a:off x="4050097" y="640180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Folded Corner 223"/>
          <p:cNvSpPr/>
          <p:nvPr/>
        </p:nvSpPr>
        <p:spPr>
          <a:xfrm rot="10800000">
            <a:off x="3832365" y="638740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Folded Corner 224"/>
          <p:cNvSpPr/>
          <p:nvPr/>
        </p:nvSpPr>
        <p:spPr>
          <a:xfrm rot="10800000">
            <a:off x="4262270" y="6387406"/>
            <a:ext cx="161021" cy="16884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09261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RAM</a:t>
            </a:r>
            <a:endParaRPr lang="en-US" dirty="0"/>
          </a:p>
        </p:txBody>
      </p:sp>
      <p:sp>
        <p:nvSpPr>
          <p:cNvPr id="4" name="Folded Corner 3"/>
          <p:cNvSpPr/>
          <p:nvPr/>
        </p:nvSpPr>
        <p:spPr>
          <a:xfrm rot="10800000">
            <a:off x="652974" y="1762900"/>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 name="Folded Corner 4"/>
          <p:cNvSpPr/>
          <p:nvPr/>
        </p:nvSpPr>
        <p:spPr>
          <a:xfrm rot="10800000">
            <a:off x="756940" y="180511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lded Corner 5"/>
          <p:cNvSpPr/>
          <p:nvPr/>
        </p:nvSpPr>
        <p:spPr>
          <a:xfrm rot="10800000">
            <a:off x="972758" y="180511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lded Corner 6"/>
          <p:cNvSpPr/>
          <p:nvPr/>
        </p:nvSpPr>
        <p:spPr>
          <a:xfrm rot="10800000">
            <a:off x="756940" y="207902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lded Corner 7"/>
          <p:cNvSpPr/>
          <p:nvPr/>
        </p:nvSpPr>
        <p:spPr>
          <a:xfrm rot="10800000">
            <a:off x="978132" y="207661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lded Corner 8"/>
          <p:cNvSpPr/>
          <p:nvPr/>
        </p:nvSpPr>
        <p:spPr>
          <a:xfrm rot="10800000">
            <a:off x="756940" y="234469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lded Corner 9"/>
          <p:cNvSpPr/>
          <p:nvPr/>
        </p:nvSpPr>
        <p:spPr>
          <a:xfrm rot="10800000">
            <a:off x="1278494" y="1752248"/>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 name="Folded Corner 10"/>
          <p:cNvSpPr/>
          <p:nvPr/>
        </p:nvSpPr>
        <p:spPr>
          <a:xfrm rot="10800000">
            <a:off x="1382460" y="179446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lded Corner 11"/>
          <p:cNvSpPr/>
          <p:nvPr/>
        </p:nvSpPr>
        <p:spPr>
          <a:xfrm rot="10800000">
            <a:off x="1598278" y="179446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lded Corner 12"/>
          <p:cNvSpPr/>
          <p:nvPr/>
        </p:nvSpPr>
        <p:spPr>
          <a:xfrm rot="10800000">
            <a:off x="1382460" y="206837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lded Corner 13"/>
          <p:cNvSpPr/>
          <p:nvPr/>
        </p:nvSpPr>
        <p:spPr>
          <a:xfrm rot="10800000">
            <a:off x="1603652" y="206596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lded Corner 14"/>
          <p:cNvSpPr/>
          <p:nvPr/>
        </p:nvSpPr>
        <p:spPr>
          <a:xfrm rot="10800000">
            <a:off x="1382460" y="233404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olded Corner 15"/>
          <p:cNvSpPr/>
          <p:nvPr/>
        </p:nvSpPr>
        <p:spPr>
          <a:xfrm rot="10800000">
            <a:off x="1903412" y="1752600"/>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 name="Folded Corner 16"/>
          <p:cNvSpPr/>
          <p:nvPr/>
        </p:nvSpPr>
        <p:spPr>
          <a:xfrm rot="10800000">
            <a:off x="2007378" y="179481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olded Corner 17"/>
          <p:cNvSpPr/>
          <p:nvPr/>
        </p:nvSpPr>
        <p:spPr>
          <a:xfrm rot="10800000">
            <a:off x="2223196" y="179481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olded Corner 18"/>
          <p:cNvSpPr/>
          <p:nvPr/>
        </p:nvSpPr>
        <p:spPr>
          <a:xfrm rot="10800000">
            <a:off x="2007378" y="206872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lded Corner 19"/>
          <p:cNvSpPr/>
          <p:nvPr/>
        </p:nvSpPr>
        <p:spPr>
          <a:xfrm rot="10800000">
            <a:off x="2228570" y="206631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olded Corner 20"/>
          <p:cNvSpPr/>
          <p:nvPr/>
        </p:nvSpPr>
        <p:spPr>
          <a:xfrm rot="10800000">
            <a:off x="2007378" y="233439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olded Corner 21"/>
          <p:cNvSpPr/>
          <p:nvPr/>
        </p:nvSpPr>
        <p:spPr>
          <a:xfrm rot="10800000">
            <a:off x="647528" y="2674397"/>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 name="Folded Corner 22"/>
          <p:cNvSpPr/>
          <p:nvPr/>
        </p:nvSpPr>
        <p:spPr>
          <a:xfrm rot="10800000">
            <a:off x="751494" y="271661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lded Corner 23"/>
          <p:cNvSpPr/>
          <p:nvPr/>
        </p:nvSpPr>
        <p:spPr>
          <a:xfrm rot="10800000">
            <a:off x="967312" y="271661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olded Corner 24"/>
          <p:cNvSpPr/>
          <p:nvPr/>
        </p:nvSpPr>
        <p:spPr>
          <a:xfrm rot="10800000">
            <a:off x="751494" y="299052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olded Corner 25"/>
          <p:cNvSpPr/>
          <p:nvPr/>
        </p:nvSpPr>
        <p:spPr>
          <a:xfrm rot="10800000">
            <a:off x="972686" y="298811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olded Corner 26"/>
          <p:cNvSpPr/>
          <p:nvPr/>
        </p:nvSpPr>
        <p:spPr>
          <a:xfrm rot="10800000">
            <a:off x="751494" y="325619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olded Corner 27"/>
          <p:cNvSpPr/>
          <p:nvPr/>
        </p:nvSpPr>
        <p:spPr>
          <a:xfrm rot="10800000">
            <a:off x="1273048" y="2663745"/>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9" name="Folded Corner 28"/>
          <p:cNvSpPr/>
          <p:nvPr/>
        </p:nvSpPr>
        <p:spPr>
          <a:xfrm rot="10800000">
            <a:off x="1377014" y="270596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olded Corner 29"/>
          <p:cNvSpPr/>
          <p:nvPr/>
        </p:nvSpPr>
        <p:spPr>
          <a:xfrm rot="10800000">
            <a:off x="1592832" y="270596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olded Corner 30"/>
          <p:cNvSpPr/>
          <p:nvPr/>
        </p:nvSpPr>
        <p:spPr>
          <a:xfrm rot="10800000">
            <a:off x="1377014" y="297987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olded Corner 31"/>
          <p:cNvSpPr/>
          <p:nvPr/>
        </p:nvSpPr>
        <p:spPr>
          <a:xfrm rot="10800000">
            <a:off x="1598206" y="297746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olded Corner 32"/>
          <p:cNvSpPr/>
          <p:nvPr/>
        </p:nvSpPr>
        <p:spPr>
          <a:xfrm rot="10800000">
            <a:off x="1377014" y="324554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olded Corner 33"/>
          <p:cNvSpPr/>
          <p:nvPr/>
        </p:nvSpPr>
        <p:spPr>
          <a:xfrm rot="10800000">
            <a:off x="1897966" y="2664097"/>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5" name="Folded Corner 34"/>
          <p:cNvSpPr/>
          <p:nvPr/>
        </p:nvSpPr>
        <p:spPr>
          <a:xfrm rot="10800000">
            <a:off x="2001932" y="270631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olded Corner 35"/>
          <p:cNvSpPr/>
          <p:nvPr/>
        </p:nvSpPr>
        <p:spPr>
          <a:xfrm rot="10800000">
            <a:off x="2217750" y="270631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olded Corner 36"/>
          <p:cNvSpPr/>
          <p:nvPr/>
        </p:nvSpPr>
        <p:spPr>
          <a:xfrm rot="10800000">
            <a:off x="2001932" y="298022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olded Corner 37"/>
          <p:cNvSpPr/>
          <p:nvPr/>
        </p:nvSpPr>
        <p:spPr>
          <a:xfrm rot="10800000">
            <a:off x="2223124" y="297781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olded Corner 38"/>
          <p:cNvSpPr/>
          <p:nvPr/>
        </p:nvSpPr>
        <p:spPr>
          <a:xfrm rot="10800000">
            <a:off x="2001932" y="324589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olded Corner 39"/>
          <p:cNvSpPr/>
          <p:nvPr/>
        </p:nvSpPr>
        <p:spPr>
          <a:xfrm rot="10800000">
            <a:off x="2550709" y="1729772"/>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41" name="Folded Corner 40"/>
          <p:cNvSpPr/>
          <p:nvPr/>
        </p:nvSpPr>
        <p:spPr>
          <a:xfrm rot="10800000">
            <a:off x="2654675" y="177198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olded Corner 41"/>
          <p:cNvSpPr/>
          <p:nvPr/>
        </p:nvSpPr>
        <p:spPr>
          <a:xfrm rot="10800000">
            <a:off x="2870493" y="177198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olded Corner 42"/>
          <p:cNvSpPr/>
          <p:nvPr/>
        </p:nvSpPr>
        <p:spPr>
          <a:xfrm rot="10800000">
            <a:off x="2654675" y="204589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olded Corner 43"/>
          <p:cNvSpPr/>
          <p:nvPr/>
        </p:nvSpPr>
        <p:spPr>
          <a:xfrm rot="10800000">
            <a:off x="2875867" y="204349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olded Corner 44"/>
          <p:cNvSpPr/>
          <p:nvPr/>
        </p:nvSpPr>
        <p:spPr>
          <a:xfrm rot="10800000">
            <a:off x="2654675" y="231156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olded Corner 45"/>
          <p:cNvSpPr/>
          <p:nvPr/>
        </p:nvSpPr>
        <p:spPr>
          <a:xfrm rot="10800000">
            <a:off x="3176229" y="1719120"/>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47" name="Folded Corner 46"/>
          <p:cNvSpPr/>
          <p:nvPr/>
        </p:nvSpPr>
        <p:spPr>
          <a:xfrm rot="10800000">
            <a:off x="3280195" y="176133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olded Corner 47"/>
          <p:cNvSpPr/>
          <p:nvPr/>
        </p:nvSpPr>
        <p:spPr>
          <a:xfrm rot="10800000">
            <a:off x="3496013" y="176133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Folded Corner 48"/>
          <p:cNvSpPr/>
          <p:nvPr/>
        </p:nvSpPr>
        <p:spPr>
          <a:xfrm rot="10800000">
            <a:off x="3280195" y="203524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olded Corner 49"/>
          <p:cNvSpPr/>
          <p:nvPr/>
        </p:nvSpPr>
        <p:spPr>
          <a:xfrm rot="10800000">
            <a:off x="3501387" y="203283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olded Corner 50"/>
          <p:cNvSpPr/>
          <p:nvPr/>
        </p:nvSpPr>
        <p:spPr>
          <a:xfrm rot="10800000">
            <a:off x="3280195" y="230091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olded Corner 51"/>
          <p:cNvSpPr/>
          <p:nvPr/>
        </p:nvSpPr>
        <p:spPr>
          <a:xfrm rot="10800000">
            <a:off x="3801147" y="1719472"/>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3" name="Folded Corner 52"/>
          <p:cNvSpPr/>
          <p:nvPr/>
        </p:nvSpPr>
        <p:spPr>
          <a:xfrm rot="10800000">
            <a:off x="3905113" y="176168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olded Corner 53"/>
          <p:cNvSpPr/>
          <p:nvPr/>
        </p:nvSpPr>
        <p:spPr>
          <a:xfrm rot="10800000">
            <a:off x="4120931" y="176168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olded Corner 54"/>
          <p:cNvSpPr/>
          <p:nvPr/>
        </p:nvSpPr>
        <p:spPr>
          <a:xfrm rot="10800000">
            <a:off x="3905113" y="203559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olded Corner 55"/>
          <p:cNvSpPr/>
          <p:nvPr/>
        </p:nvSpPr>
        <p:spPr>
          <a:xfrm rot="10800000">
            <a:off x="4126305" y="203319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olded Corner 56"/>
          <p:cNvSpPr/>
          <p:nvPr/>
        </p:nvSpPr>
        <p:spPr>
          <a:xfrm rot="10800000">
            <a:off x="3905113" y="230126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olded Corner 57"/>
          <p:cNvSpPr/>
          <p:nvPr/>
        </p:nvSpPr>
        <p:spPr>
          <a:xfrm rot="10800000">
            <a:off x="2545263" y="2641269"/>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9" name="Folded Corner 58"/>
          <p:cNvSpPr/>
          <p:nvPr/>
        </p:nvSpPr>
        <p:spPr>
          <a:xfrm rot="10800000">
            <a:off x="2649229" y="268348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olded Corner 59"/>
          <p:cNvSpPr/>
          <p:nvPr/>
        </p:nvSpPr>
        <p:spPr>
          <a:xfrm rot="10800000">
            <a:off x="2865047" y="268348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olded Corner 60"/>
          <p:cNvSpPr/>
          <p:nvPr/>
        </p:nvSpPr>
        <p:spPr>
          <a:xfrm rot="10800000">
            <a:off x="2649229" y="295739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olded Corner 61"/>
          <p:cNvSpPr/>
          <p:nvPr/>
        </p:nvSpPr>
        <p:spPr>
          <a:xfrm rot="10800000">
            <a:off x="2870421" y="295498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olded Corner 62"/>
          <p:cNvSpPr/>
          <p:nvPr/>
        </p:nvSpPr>
        <p:spPr>
          <a:xfrm rot="10800000">
            <a:off x="2649229" y="322306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olded Corner 63"/>
          <p:cNvSpPr/>
          <p:nvPr/>
        </p:nvSpPr>
        <p:spPr>
          <a:xfrm rot="10800000">
            <a:off x="3170783" y="2630617"/>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65" name="Folded Corner 64"/>
          <p:cNvSpPr/>
          <p:nvPr/>
        </p:nvSpPr>
        <p:spPr>
          <a:xfrm rot="10800000">
            <a:off x="3274749" y="267283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Folded Corner 65"/>
          <p:cNvSpPr/>
          <p:nvPr/>
        </p:nvSpPr>
        <p:spPr>
          <a:xfrm rot="10800000">
            <a:off x="3490567" y="267283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olded Corner 66"/>
          <p:cNvSpPr/>
          <p:nvPr/>
        </p:nvSpPr>
        <p:spPr>
          <a:xfrm rot="10800000">
            <a:off x="3274749" y="294674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Folded Corner 67"/>
          <p:cNvSpPr/>
          <p:nvPr/>
        </p:nvSpPr>
        <p:spPr>
          <a:xfrm rot="10800000">
            <a:off x="3495941" y="294433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olded Corner 68"/>
          <p:cNvSpPr/>
          <p:nvPr/>
        </p:nvSpPr>
        <p:spPr>
          <a:xfrm rot="10800000">
            <a:off x="3274749" y="321241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olded Corner 69"/>
          <p:cNvSpPr/>
          <p:nvPr/>
        </p:nvSpPr>
        <p:spPr>
          <a:xfrm rot="10800000">
            <a:off x="3795701" y="2630969"/>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1" name="Folded Corner 70"/>
          <p:cNvSpPr/>
          <p:nvPr/>
        </p:nvSpPr>
        <p:spPr>
          <a:xfrm rot="10800000">
            <a:off x="3899667" y="267318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olded Corner 71"/>
          <p:cNvSpPr/>
          <p:nvPr/>
        </p:nvSpPr>
        <p:spPr>
          <a:xfrm rot="10800000">
            <a:off x="4115485" y="267318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olded Corner 72"/>
          <p:cNvSpPr/>
          <p:nvPr/>
        </p:nvSpPr>
        <p:spPr>
          <a:xfrm rot="10800000">
            <a:off x="3899667" y="294709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olded Corner 73"/>
          <p:cNvSpPr/>
          <p:nvPr/>
        </p:nvSpPr>
        <p:spPr>
          <a:xfrm rot="10800000">
            <a:off x="4120859" y="294468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Folded Corner 74"/>
          <p:cNvSpPr/>
          <p:nvPr/>
        </p:nvSpPr>
        <p:spPr>
          <a:xfrm rot="10800000">
            <a:off x="3899667" y="321276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Folded Corner 75"/>
          <p:cNvSpPr/>
          <p:nvPr/>
        </p:nvSpPr>
        <p:spPr>
          <a:xfrm rot="10800000">
            <a:off x="4453309" y="1718953"/>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7" name="Folded Corner 76"/>
          <p:cNvSpPr/>
          <p:nvPr/>
        </p:nvSpPr>
        <p:spPr>
          <a:xfrm rot="10800000">
            <a:off x="4557275" y="176117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olded Corner 77"/>
          <p:cNvSpPr/>
          <p:nvPr/>
        </p:nvSpPr>
        <p:spPr>
          <a:xfrm rot="10800000">
            <a:off x="4773093" y="176117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olded Corner 78"/>
          <p:cNvSpPr/>
          <p:nvPr/>
        </p:nvSpPr>
        <p:spPr>
          <a:xfrm rot="10800000">
            <a:off x="4557275" y="203507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Folded Corner 79"/>
          <p:cNvSpPr/>
          <p:nvPr/>
        </p:nvSpPr>
        <p:spPr>
          <a:xfrm rot="10800000">
            <a:off x="4778467" y="203267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olded Corner 80"/>
          <p:cNvSpPr/>
          <p:nvPr/>
        </p:nvSpPr>
        <p:spPr>
          <a:xfrm rot="10800000">
            <a:off x="4557275" y="230074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olded Corner 81"/>
          <p:cNvSpPr/>
          <p:nvPr/>
        </p:nvSpPr>
        <p:spPr>
          <a:xfrm rot="10800000">
            <a:off x="5078829" y="1708301"/>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83" name="Folded Corner 82"/>
          <p:cNvSpPr/>
          <p:nvPr/>
        </p:nvSpPr>
        <p:spPr>
          <a:xfrm rot="10800000">
            <a:off x="5182795" y="175051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Folded Corner 83"/>
          <p:cNvSpPr/>
          <p:nvPr/>
        </p:nvSpPr>
        <p:spPr>
          <a:xfrm rot="10800000">
            <a:off x="5398613" y="175051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olded Corner 84"/>
          <p:cNvSpPr/>
          <p:nvPr/>
        </p:nvSpPr>
        <p:spPr>
          <a:xfrm rot="10800000">
            <a:off x="5182795" y="202442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olded Corner 85"/>
          <p:cNvSpPr/>
          <p:nvPr/>
        </p:nvSpPr>
        <p:spPr>
          <a:xfrm rot="10800000">
            <a:off x="5403987" y="202201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olded Corner 86"/>
          <p:cNvSpPr/>
          <p:nvPr/>
        </p:nvSpPr>
        <p:spPr>
          <a:xfrm rot="10800000">
            <a:off x="5182795" y="229009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Folded Corner 87"/>
          <p:cNvSpPr/>
          <p:nvPr/>
        </p:nvSpPr>
        <p:spPr>
          <a:xfrm rot="10800000">
            <a:off x="5703747" y="1708653"/>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89" name="Folded Corner 88"/>
          <p:cNvSpPr/>
          <p:nvPr/>
        </p:nvSpPr>
        <p:spPr>
          <a:xfrm rot="10800000">
            <a:off x="5807713" y="175087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Folded Corner 89"/>
          <p:cNvSpPr/>
          <p:nvPr/>
        </p:nvSpPr>
        <p:spPr>
          <a:xfrm rot="10800000">
            <a:off x="6023531" y="175087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Folded Corner 90"/>
          <p:cNvSpPr/>
          <p:nvPr/>
        </p:nvSpPr>
        <p:spPr>
          <a:xfrm rot="10800000">
            <a:off x="5807713" y="202477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Folded Corner 91"/>
          <p:cNvSpPr/>
          <p:nvPr/>
        </p:nvSpPr>
        <p:spPr>
          <a:xfrm rot="10800000">
            <a:off x="6028905" y="202237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Folded Corner 92"/>
          <p:cNvSpPr/>
          <p:nvPr/>
        </p:nvSpPr>
        <p:spPr>
          <a:xfrm rot="10800000">
            <a:off x="5807713" y="229044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olded Corner 93"/>
          <p:cNvSpPr/>
          <p:nvPr/>
        </p:nvSpPr>
        <p:spPr>
          <a:xfrm rot="10800000">
            <a:off x="4447863" y="2630450"/>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5" name="Folded Corner 94"/>
          <p:cNvSpPr/>
          <p:nvPr/>
        </p:nvSpPr>
        <p:spPr>
          <a:xfrm rot="10800000">
            <a:off x="4551829" y="267266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Folded Corner 95"/>
          <p:cNvSpPr/>
          <p:nvPr/>
        </p:nvSpPr>
        <p:spPr>
          <a:xfrm rot="10800000">
            <a:off x="4767647" y="267266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Folded Corner 96"/>
          <p:cNvSpPr/>
          <p:nvPr/>
        </p:nvSpPr>
        <p:spPr>
          <a:xfrm rot="10800000">
            <a:off x="4551829" y="294657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Folded Corner 97"/>
          <p:cNvSpPr/>
          <p:nvPr/>
        </p:nvSpPr>
        <p:spPr>
          <a:xfrm rot="10800000">
            <a:off x="4773021" y="294416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Folded Corner 98"/>
          <p:cNvSpPr/>
          <p:nvPr/>
        </p:nvSpPr>
        <p:spPr>
          <a:xfrm rot="10800000">
            <a:off x="4551829" y="321224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Folded Corner 99"/>
          <p:cNvSpPr/>
          <p:nvPr/>
        </p:nvSpPr>
        <p:spPr>
          <a:xfrm rot="10800000">
            <a:off x="5073383" y="2619798"/>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1" name="Folded Corner 100"/>
          <p:cNvSpPr/>
          <p:nvPr/>
        </p:nvSpPr>
        <p:spPr>
          <a:xfrm rot="10800000">
            <a:off x="5177349" y="266201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olded Corner 101"/>
          <p:cNvSpPr/>
          <p:nvPr/>
        </p:nvSpPr>
        <p:spPr>
          <a:xfrm rot="10800000">
            <a:off x="5393167" y="266201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Folded Corner 102"/>
          <p:cNvSpPr/>
          <p:nvPr/>
        </p:nvSpPr>
        <p:spPr>
          <a:xfrm rot="10800000">
            <a:off x="5177349" y="293592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Folded Corner 103"/>
          <p:cNvSpPr/>
          <p:nvPr/>
        </p:nvSpPr>
        <p:spPr>
          <a:xfrm rot="10800000">
            <a:off x="5398541" y="293351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lded Corner 104"/>
          <p:cNvSpPr/>
          <p:nvPr/>
        </p:nvSpPr>
        <p:spPr>
          <a:xfrm rot="10800000">
            <a:off x="5177349" y="320159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Folded Corner 105"/>
          <p:cNvSpPr/>
          <p:nvPr/>
        </p:nvSpPr>
        <p:spPr>
          <a:xfrm rot="10800000">
            <a:off x="5698301" y="2620150"/>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7" name="Folded Corner 106"/>
          <p:cNvSpPr/>
          <p:nvPr/>
        </p:nvSpPr>
        <p:spPr>
          <a:xfrm rot="10800000">
            <a:off x="5802267" y="266236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Folded Corner 107"/>
          <p:cNvSpPr/>
          <p:nvPr/>
        </p:nvSpPr>
        <p:spPr>
          <a:xfrm rot="10800000">
            <a:off x="6018085" y="266236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Folded Corner 108"/>
          <p:cNvSpPr/>
          <p:nvPr/>
        </p:nvSpPr>
        <p:spPr>
          <a:xfrm rot="10800000">
            <a:off x="5802267" y="293627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Folded Corner 109"/>
          <p:cNvSpPr/>
          <p:nvPr/>
        </p:nvSpPr>
        <p:spPr>
          <a:xfrm rot="10800000">
            <a:off x="6023459" y="293386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Folded Corner 110"/>
          <p:cNvSpPr/>
          <p:nvPr/>
        </p:nvSpPr>
        <p:spPr>
          <a:xfrm rot="10800000">
            <a:off x="5802267" y="320194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olded Corner 111"/>
          <p:cNvSpPr/>
          <p:nvPr/>
        </p:nvSpPr>
        <p:spPr>
          <a:xfrm rot="10800000">
            <a:off x="6351044" y="1685825"/>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3" name="Folded Corner 112"/>
          <p:cNvSpPr/>
          <p:nvPr/>
        </p:nvSpPr>
        <p:spPr>
          <a:xfrm rot="10800000">
            <a:off x="6455010" y="172804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Folded Corner 113"/>
          <p:cNvSpPr/>
          <p:nvPr/>
        </p:nvSpPr>
        <p:spPr>
          <a:xfrm rot="10800000">
            <a:off x="6670828" y="172804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Folded Corner 114"/>
          <p:cNvSpPr/>
          <p:nvPr/>
        </p:nvSpPr>
        <p:spPr>
          <a:xfrm rot="10800000">
            <a:off x="6455010" y="200195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Folded Corner 115"/>
          <p:cNvSpPr/>
          <p:nvPr/>
        </p:nvSpPr>
        <p:spPr>
          <a:xfrm rot="10800000">
            <a:off x="6676202" y="199954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olded Corner 116"/>
          <p:cNvSpPr/>
          <p:nvPr/>
        </p:nvSpPr>
        <p:spPr>
          <a:xfrm rot="10800000">
            <a:off x="6455010" y="226762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Folded Corner 117"/>
          <p:cNvSpPr/>
          <p:nvPr/>
        </p:nvSpPr>
        <p:spPr>
          <a:xfrm rot="10800000">
            <a:off x="6976564" y="1675173"/>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9" name="Folded Corner 118"/>
          <p:cNvSpPr/>
          <p:nvPr/>
        </p:nvSpPr>
        <p:spPr>
          <a:xfrm rot="10800000">
            <a:off x="7080530" y="171739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Folded Corner 119"/>
          <p:cNvSpPr/>
          <p:nvPr/>
        </p:nvSpPr>
        <p:spPr>
          <a:xfrm rot="10800000">
            <a:off x="7296348" y="171739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Folded Corner 120"/>
          <p:cNvSpPr/>
          <p:nvPr/>
        </p:nvSpPr>
        <p:spPr>
          <a:xfrm rot="10800000">
            <a:off x="7080530" y="199129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olded Corner 121"/>
          <p:cNvSpPr/>
          <p:nvPr/>
        </p:nvSpPr>
        <p:spPr>
          <a:xfrm rot="10800000">
            <a:off x="7301722" y="198889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Folded Corner 122"/>
          <p:cNvSpPr/>
          <p:nvPr/>
        </p:nvSpPr>
        <p:spPr>
          <a:xfrm rot="10800000">
            <a:off x="7080530" y="225696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Folded Corner 123"/>
          <p:cNvSpPr/>
          <p:nvPr/>
        </p:nvSpPr>
        <p:spPr>
          <a:xfrm rot="10800000">
            <a:off x="7601482" y="1675525"/>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5" name="Folded Corner 124"/>
          <p:cNvSpPr/>
          <p:nvPr/>
        </p:nvSpPr>
        <p:spPr>
          <a:xfrm rot="10800000">
            <a:off x="7705448" y="171774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Folded Corner 125"/>
          <p:cNvSpPr/>
          <p:nvPr/>
        </p:nvSpPr>
        <p:spPr>
          <a:xfrm rot="10800000">
            <a:off x="7921266" y="171774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Folded Corner 126"/>
          <p:cNvSpPr/>
          <p:nvPr/>
        </p:nvSpPr>
        <p:spPr>
          <a:xfrm rot="10800000">
            <a:off x="7705448" y="199165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Folded Corner 127"/>
          <p:cNvSpPr/>
          <p:nvPr/>
        </p:nvSpPr>
        <p:spPr>
          <a:xfrm rot="10800000">
            <a:off x="7926640" y="198924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Folded Corner 128"/>
          <p:cNvSpPr/>
          <p:nvPr/>
        </p:nvSpPr>
        <p:spPr>
          <a:xfrm rot="10800000">
            <a:off x="7705448" y="225732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Folded Corner 129"/>
          <p:cNvSpPr/>
          <p:nvPr/>
        </p:nvSpPr>
        <p:spPr>
          <a:xfrm rot="10800000">
            <a:off x="6345598" y="2597322"/>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1" name="Folded Corner 130"/>
          <p:cNvSpPr/>
          <p:nvPr/>
        </p:nvSpPr>
        <p:spPr>
          <a:xfrm rot="10800000">
            <a:off x="6449564" y="263953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olded Corner 131"/>
          <p:cNvSpPr/>
          <p:nvPr/>
        </p:nvSpPr>
        <p:spPr>
          <a:xfrm rot="10800000">
            <a:off x="6665382" y="263953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Folded Corner 132"/>
          <p:cNvSpPr/>
          <p:nvPr/>
        </p:nvSpPr>
        <p:spPr>
          <a:xfrm rot="10800000">
            <a:off x="6449564" y="291344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Folded Corner 133"/>
          <p:cNvSpPr/>
          <p:nvPr/>
        </p:nvSpPr>
        <p:spPr>
          <a:xfrm rot="10800000">
            <a:off x="6670756" y="291104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Folded Corner 134"/>
          <p:cNvSpPr/>
          <p:nvPr/>
        </p:nvSpPr>
        <p:spPr>
          <a:xfrm rot="10800000">
            <a:off x="6449564" y="317911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Folded Corner 135"/>
          <p:cNvSpPr/>
          <p:nvPr/>
        </p:nvSpPr>
        <p:spPr>
          <a:xfrm rot="10800000">
            <a:off x="6971118" y="2586670"/>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7" name="Folded Corner 136"/>
          <p:cNvSpPr/>
          <p:nvPr/>
        </p:nvSpPr>
        <p:spPr>
          <a:xfrm rot="10800000">
            <a:off x="7075084" y="262888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Folded Corner 137"/>
          <p:cNvSpPr/>
          <p:nvPr/>
        </p:nvSpPr>
        <p:spPr>
          <a:xfrm rot="10800000">
            <a:off x="7290902" y="262888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Folded Corner 138"/>
          <p:cNvSpPr/>
          <p:nvPr/>
        </p:nvSpPr>
        <p:spPr>
          <a:xfrm rot="10800000">
            <a:off x="7075084" y="290279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Folded Corner 139"/>
          <p:cNvSpPr/>
          <p:nvPr/>
        </p:nvSpPr>
        <p:spPr>
          <a:xfrm rot="10800000">
            <a:off x="7296276" y="290038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Folded Corner 140"/>
          <p:cNvSpPr/>
          <p:nvPr/>
        </p:nvSpPr>
        <p:spPr>
          <a:xfrm rot="10800000">
            <a:off x="7075084" y="316846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Folded Corner 141"/>
          <p:cNvSpPr/>
          <p:nvPr/>
        </p:nvSpPr>
        <p:spPr>
          <a:xfrm rot="10800000">
            <a:off x="7596036" y="2587022"/>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3" name="Folded Corner 142"/>
          <p:cNvSpPr/>
          <p:nvPr/>
        </p:nvSpPr>
        <p:spPr>
          <a:xfrm rot="10800000">
            <a:off x="7700002" y="262923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Folded Corner 143"/>
          <p:cNvSpPr/>
          <p:nvPr/>
        </p:nvSpPr>
        <p:spPr>
          <a:xfrm rot="10800000">
            <a:off x="7915820" y="262923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Folded Corner 144"/>
          <p:cNvSpPr/>
          <p:nvPr/>
        </p:nvSpPr>
        <p:spPr>
          <a:xfrm rot="10800000">
            <a:off x="7700002" y="290314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Folded Corner 145"/>
          <p:cNvSpPr/>
          <p:nvPr/>
        </p:nvSpPr>
        <p:spPr>
          <a:xfrm rot="10800000">
            <a:off x="7921194" y="290074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Folded Corner 146"/>
          <p:cNvSpPr/>
          <p:nvPr/>
        </p:nvSpPr>
        <p:spPr>
          <a:xfrm rot="10800000">
            <a:off x="7700002" y="316881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Folded Corner 147"/>
          <p:cNvSpPr/>
          <p:nvPr/>
        </p:nvSpPr>
        <p:spPr>
          <a:xfrm rot="10800000">
            <a:off x="649251" y="3585746"/>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9" name="Folded Corner 148"/>
          <p:cNvSpPr/>
          <p:nvPr/>
        </p:nvSpPr>
        <p:spPr>
          <a:xfrm rot="10800000">
            <a:off x="753217" y="362796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Folded Corner 149"/>
          <p:cNvSpPr/>
          <p:nvPr/>
        </p:nvSpPr>
        <p:spPr>
          <a:xfrm rot="10800000">
            <a:off x="969035" y="362796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Folded Corner 150"/>
          <p:cNvSpPr/>
          <p:nvPr/>
        </p:nvSpPr>
        <p:spPr>
          <a:xfrm rot="10800000">
            <a:off x="753217" y="390187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olded Corner 151"/>
          <p:cNvSpPr/>
          <p:nvPr/>
        </p:nvSpPr>
        <p:spPr>
          <a:xfrm rot="10800000">
            <a:off x="974409" y="389946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Folded Corner 152"/>
          <p:cNvSpPr/>
          <p:nvPr/>
        </p:nvSpPr>
        <p:spPr>
          <a:xfrm rot="10800000">
            <a:off x="753217" y="416754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Folded Corner 153"/>
          <p:cNvSpPr/>
          <p:nvPr/>
        </p:nvSpPr>
        <p:spPr>
          <a:xfrm rot="10800000">
            <a:off x="1274771" y="3575094"/>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5" name="Folded Corner 154"/>
          <p:cNvSpPr/>
          <p:nvPr/>
        </p:nvSpPr>
        <p:spPr>
          <a:xfrm rot="10800000">
            <a:off x="1378737" y="361731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Folded Corner 155"/>
          <p:cNvSpPr/>
          <p:nvPr/>
        </p:nvSpPr>
        <p:spPr>
          <a:xfrm rot="10800000">
            <a:off x="1594555" y="361731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olded Corner 156"/>
          <p:cNvSpPr/>
          <p:nvPr/>
        </p:nvSpPr>
        <p:spPr>
          <a:xfrm rot="10800000">
            <a:off x="1378737" y="389122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Folded Corner 157"/>
          <p:cNvSpPr/>
          <p:nvPr/>
        </p:nvSpPr>
        <p:spPr>
          <a:xfrm rot="10800000">
            <a:off x="1599929" y="388881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Folded Corner 158"/>
          <p:cNvSpPr/>
          <p:nvPr/>
        </p:nvSpPr>
        <p:spPr>
          <a:xfrm rot="10800000">
            <a:off x="1378737" y="415688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Folded Corner 159"/>
          <p:cNvSpPr/>
          <p:nvPr/>
        </p:nvSpPr>
        <p:spPr>
          <a:xfrm rot="10800000">
            <a:off x="1899689" y="3575446"/>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1" name="Folded Corner 160"/>
          <p:cNvSpPr/>
          <p:nvPr/>
        </p:nvSpPr>
        <p:spPr>
          <a:xfrm rot="10800000">
            <a:off x="2003655" y="361766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olded Corner 161"/>
          <p:cNvSpPr/>
          <p:nvPr/>
        </p:nvSpPr>
        <p:spPr>
          <a:xfrm rot="10800000">
            <a:off x="2219473" y="361766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Folded Corner 162"/>
          <p:cNvSpPr/>
          <p:nvPr/>
        </p:nvSpPr>
        <p:spPr>
          <a:xfrm rot="10800000">
            <a:off x="2003655" y="389157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Folded Corner 163"/>
          <p:cNvSpPr/>
          <p:nvPr/>
        </p:nvSpPr>
        <p:spPr>
          <a:xfrm rot="10800000">
            <a:off x="2224847" y="388916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Folded Corner 164"/>
          <p:cNvSpPr/>
          <p:nvPr/>
        </p:nvSpPr>
        <p:spPr>
          <a:xfrm rot="10800000">
            <a:off x="2003655" y="415724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Folded Corner 165"/>
          <p:cNvSpPr/>
          <p:nvPr/>
        </p:nvSpPr>
        <p:spPr>
          <a:xfrm rot="10800000">
            <a:off x="643805" y="4497243"/>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7" name="Folded Corner 166"/>
          <p:cNvSpPr/>
          <p:nvPr/>
        </p:nvSpPr>
        <p:spPr>
          <a:xfrm rot="10800000">
            <a:off x="747771" y="453946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Folded Corner 167"/>
          <p:cNvSpPr/>
          <p:nvPr/>
        </p:nvSpPr>
        <p:spPr>
          <a:xfrm rot="10800000">
            <a:off x="963589" y="453946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Folded Corner 168"/>
          <p:cNvSpPr/>
          <p:nvPr/>
        </p:nvSpPr>
        <p:spPr>
          <a:xfrm rot="10800000">
            <a:off x="747771" y="481336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Folded Corner 169"/>
          <p:cNvSpPr/>
          <p:nvPr/>
        </p:nvSpPr>
        <p:spPr>
          <a:xfrm rot="10800000">
            <a:off x="968963" y="481096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Folded Corner 170"/>
          <p:cNvSpPr/>
          <p:nvPr/>
        </p:nvSpPr>
        <p:spPr>
          <a:xfrm rot="10800000">
            <a:off x="747771" y="507903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olded Corner 171"/>
          <p:cNvSpPr/>
          <p:nvPr/>
        </p:nvSpPr>
        <p:spPr>
          <a:xfrm rot="10800000">
            <a:off x="1269325" y="4486591"/>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3" name="Folded Corner 172"/>
          <p:cNvSpPr/>
          <p:nvPr/>
        </p:nvSpPr>
        <p:spPr>
          <a:xfrm rot="10800000">
            <a:off x="1373291" y="452880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Folded Corner 173"/>
          <p:cNvSpPr/>
          <p:nvPr/>
        </p:nvSpPr>
        <p:spPr>
          <a:xfrm rot="10800000">
            <a:off x="1589109" y="452880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Folded Corner 174"/>
          <p:cNvSpPr/>
          <p:nvPr/>
        </p:nvSpPr>
        <p:spPr>
          <a:xfrm rot="10800000">
            <a:off x="1373291" y="480271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Folded Corner 175"/>
          <p:cNvSpPr/>
          <p:nvPr/>
        </p:nvSpPr>
        <p:spPr>
          <a:xfrm rot="10800000">
            <a:off x="1594483" y="480030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Folded Corner 176"/>
          <p:cNvSpPr/>
          <p:nvPr/>
        </p:nvSpPr>
        <p:spPr>
          <a:xfrm rot="10800000">
            <a:off x="1373291" y="506838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Folded Corner 177"/>
          <p:cNvSpPr/>
          <p:nvPr/>
        </p:nvSpPr>
        <p:spPr>
          <a:xfrm rot="10800000">
            <a:off x="1894243" y="4486943"/>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9" name="Folded Corner 178"/>
          <p:cNvSpPr/>
          <p:nvPr/>
        </p:nvSpPr>
        <p:spPr>
          <a:xfrm rot="10800000">
            <a:off x="1998209" y="452916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Folded Corner 179"/>
          <p:cNvSpPr/>
          <p:nvPr/>
        </p:nvSpPr>
        <p:spPr>
          <a:xfrm rot="10800000">
            <a:off x="2214027" y="452916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Folded Corner 180"/>
          <p:cNvSpPr/>
          <p:nvPr/>
        </p:nvSpPr>
        <p:spPr>
          <a:xfrm rot="10800000">
            <a:off x="1998209" y="480306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olded Corner 181"/>
          <p:cNvSpPr/>
          <p:nvPr/>
        </p:nvSpPr>
        <p:spPr>
          <a:xfrm rot="10800000">
            <a:off x="2219401" y="480066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Folded Corner 182"/>
          <p:cNvSpPr/>
          <p:nvPr/>
        </p:nvSpPr>
        <p:spPr>
          <a:xfrm rot="10800000">
            <a:off x="1998209" y="506873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Folded Corner 183"/>
          <p:cNvSpPr/>
          <p:nvPr/>
        </p:nvSpPr>
        <p:spPr>
          <a:xfrm rot="10800000">
            <a:off x="2546986" y="3552618"/>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5" name="Folded Corner 184"/>
          <p:cNvSpPr/>
          <p:nvPr/>
        </p:nvSpPr>
        <p:spPr>
          <a:xfrm rot="10800000">
            <a:off x="2650952" y="359483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Folded Corner 185"/>
          <p:cNvSpPr/>
          <p:nvPr/>
        </p:nvSpPr>
        <p:spPr>
          <a:xfrm rot="10800000">
            <a:off x="2866770" y="359483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olded Corner 186"/>
          <p:cNvSpPr/>
          <p:nvPr/>
        </p:nvSpPr>
        <p:spPr>
          <a:xfrm rot="10800000">
            <a:off x="2650952" y="386874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Folded Corner 187"/>
          <p:cNvSpPr/>
          <p:nvPr/>
        </p:nvSpPr>
        <p:spPr>
          <a:xfrm rot="10800000">
            <a:off x="2872144" y="386633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Folded Corner 188"/>
          <p:cNvSpPr/>
          <p:nvPr/>
        </p:nvSpPr>
        <p:spPr>
          <a:xfrm rot="10800000">
            <a:off x="2650952" y="413441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Folded Corner 189"/>
          <p:cNvSpPr/>
          <p:nvPr/>
        </p:nvSpPr>
        <p:spPr>
          <a:xfrm rot="10800000">
            <a:off x="3172506" y="3541966"/>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1" name="Folded Corner 190"/>
          <p:cNvSpPr/>
          <p:nvPr/>
        </p:nvSpPr>
        <p:spPr>
          <a:xfrm rot="10800000">
            <a:off x="3276472" y="358418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olded Corner 191"/>
          <p:cNvSpPr/>
          <p:nvPr/>
        </p:nvSpPr>
        <p:spPr>
          <a:xfrm rot="10800000">
            <a:off x="3492290" y="358418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Folded Corner 192"/>
          <p:cNvSpPr/>
          <p:nvPr/>
        </p:nvSpPr>
        <p:spPr>
          <a:xfrm rot="10800000">
            <a:off x="3276472" y="385809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Folded Corner 193"/>
          <p:cNvSpPr/>
          <p:nvPr/>
        </p:nvSpPr>
        <p:spPr>
          <a:xfrm rot="10800000">
            <a:off x="3497664" y="385568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olded Corner 194"/>
          <p:cNvSpPr/>
          <p:nvPr/>
        </p:nvSpPr>
        <p:spPr>
          <a:xfrm rot="10800000">
            <a:off x="3276472" y="412376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Folded Corner 195"/>
          <p:cNvSpPr/>
          <p:nvPr/>
        </p:nvSpPr>
        <p:spPr>
          <a:xfrm rot="10800000">
            <a:off x="3797424" y="3542318"/>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7" name="Folded Corner 196"/>
          <p:cNvSpPr/>
          <p:nvPr/>
        </p:nvSpPr>
        <p:spPr>
          <a:xfrm rot="10800000">
            <a:off x="3901390" y="358453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Folded Corner 197"/>
          <p:cNvSpPr/>
          <p:nvPr/>
        </p:nvSpPr>
        <p:spPr>
          <a:xfrm rot="10800000">
            <a:off x="4117208" y="358453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9" name="Folded Corner 198"/>
          <p:cNvSpPr/>
          <p:nvPr/>
        </p:nvSpPr>
        <p:spPr>
          <a:xfrm rot="10800000">
            <a:off x="3901390" y="385844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0" name="Folded Corner 199"/>
          <p:cNvSpPr/>
          <p:nvPr/>
        </p:nvSpPr>
        <p:spPr>
          <a:xfrm rot="10800000">
            <a:off x="4122582" y="385603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Folded Corner 200"/>
          <p:cNvSpPr/>
          <p:nvPr/>
        </p:nvSpPr>
        <p:spPr>
          <a:xfrm rot="10800000">
            <a:off x="3901390" y="412411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olded Corner 201"/>
          <p:cNvSpPr/>
          <p:nvPr/>
        </p:nvSpPr>
        <p:spPr>
          <a:xfrm rot="10800000">
            <a:off x="2541540" y="4464115"/>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3" name="Folded Corner 202"/>
          <p:cNvSpPr/>
          <p:nvPr/>
        </p:nvSpPr>
        <p:spPr>
          <a:xfrm rot="10800000">
            <a:off x="2645506" y="450633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Folded Corner 203"/>
          <p:cNvSpPr/>
          <p:nvPr/>
        </p:nvSpPr>
        <p:spPr>
          <a:xfrm rot="10800000">
            <a:off x="2861324" y="450633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Folded Corner 204"/>
          <p:cNvSpPr/>
          <p:nvPr/>
        </p:nvSpPr>
        <p:spPr>
          <a:xfrm rot="10800000">
            <a:off x="2645506" y="478024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Folded Corner 205"/>
          <p:cNvSpPr/>
          <p:nvPr/>
        </p:nvSpPr>
        <p:spPr>
          <a:xfrm rot="10800000">
            <a:off x="2866698" y="477783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olded Corner 206"/>
          <p:cNvSpPr/>
          <p:nvPr/>
        </p:nvSpPr>
        <p:spPr>
          <a:xfrm rot="10800000">
            <a:off x="2645506" y="504591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Folded Corner 207"/>
          <p:cNvSpPr/>
          <p:nvPr/>
        </p:nvSpPr>
        <p:spPr>
          <a:xfrm rot="10800000">
            <a:off x="3167060" y="4453463"/>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9" name="Folded Corner 208"/>
          <p:cNvSpPr/>
          <p:nvPr/>
        </p:nvSpPr>
        <p:spPr>
          <a:xfrm rot="10800000">
            <a:off x="3271026" y="449568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Folded Corner 209"/>
          <p:cNvSpPr/>
          <p:nvPr/>
        </p:nvSpPr>
        <p:spPr>
          <a:xfrm rot="10800000">
            <a:off x="3486844" y="449568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Folded Corner 210"/>
          <p:cNvSpPr/>
          <p:nvPr/>
        </p:nvSpPr>
        <p:spPr>
          <a:xfrm rot="10800000">
            <a:off x="3271026" y="476958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olded Corner 211"/>
          <p:cNvSpPr/>
          <p:nvPr/>
        </p:nvSpPr>
        <p:spPr>
          <a:xfrm rot="10800000">
            <a:off x="3492218" y="476718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Folded Corner 212"/>
          <p:cNvSpPr/>
          <p:nvPr/>
        </p:nvSpPr>
        <p:spPr>
          <a:xfrm rot="10800000">
            <a:off x="3271026" y="503525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Folded Corner 213"/>
          <p:cNvSpPr/>
          <p:nvPr/>
        </p:nvSpPr>
        <p:spPr>
          <a:xfrm rot="10800000">
            <a:off x="3791978" y="4453815"/>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15" name="Folded Corner 214"/>
          <p:cNvSpPr/>
          <p:nvPr/>
        </p:nvSpPr>
        <p:spPr>
          <a:xfrm rot="10800000">
            <a:off x="3895944" y="449603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Folded Corner 215"/>
          <p:cNvSpPr/>
          <p:nvPr/>
        </p:nvSpPr>
        <p:spPr>
          <a:xfrm rot="10800000">
            <a:off x="4111762" y="449603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Folded Corner 216"/>
          <p:cNvSpPr/>
          <p:nvPr/>
        </p:nvSpPr>
        <p:spPr>
          <a:xfrm rot="10800000">
            <a:off x="3895944" y="476994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Folded Corner 217"/>
          <p:cNvSpPr/>
          <p:nvPr/>
        </p:nvSpPr>
        <p:spPr>
          <a:xfrm rot="10800000">
            <a:off x="4117136" y="476753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Folded Corner 218"/>
          <p:cNvSpPr/>
          <p:nvPr/>
        </p:nvSpPr>
        <p:spPr>
          <a:xfrm rot="10800000">
            <a:off x="3895944" y="503561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Folded Corner 219"/>
          <p:cNvSpPr/>
          <p:nvPr/>
        </p:nvSpPr>
        <p:spPr>
          <a:xfrm rot="10800000">
            <a:off x="4455519" y="3550759"/>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1" name="Folded Corner 220"/>
          <p:cNvSpPr/>
          <p:nvPr/>
        </p:nvSpPr>
        <p:spPr>
          <a:xfrm rot="10800000">
            <a:off x="4559485" y="359297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olded Corner 221"/>
          <p:cNvSpPr/>
          <p:nvPr/>
        </p:nvSpPr>
        <p:spPr>
          <a:xfrm rot="10800000">
            <a:off x="4775303" y="359297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3" name="Folded Corner 222"/>
          <p:cNvSpPr/>
          <p:nvPr/>
        </p:nvSpPr>
        <p:spPr>
          <a:xfrm rot="10800000">
            <a:off x="4559485" y="386688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Folded Corner 223"/>
          <p:cNvSpPr/>
          <p:nvPr/>
        </p:nvSpPr>
        <p:spPr>
          <a:xfrm rot="10800000">
            <a:off x="4780677" y="386447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Folded Corner 224"/>
          <p:cNvSpPr/>
          <p:nvPr/>
        </p:nvSpPr>
        <p:spPr>
          <a:xfrm rot="10800000">
            <a:off x="4559485" y="413255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Folded Corner 225"/>
          <p:cNvSpPr/>
          <p:nvPr/>
        </p:nvSpPr>
        <p:spPr>
          <a:xfrm rot="10800000">
            <a:off x="5081039" y="3540107"/>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7" name="Folded Corner 226"/>
          <p:cNvSpPr/>
          <p:nvPr/>
        </p:nvSpPr>
        <p:spPr>
          <a:xfrm rot="10800000">
            <a:off x="5185005" y="358232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Folded Corner 227"/>
          <p:cNvSpPr/>
          <p:nvPr/>
        </p:nvSpPr>
        <p:spPr>
          <a:xfrm rot="10800000">
            <a:off x="5400823" y="358232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Folded Corner 228"/>
          <p:cNvSpPr/>
          <p:nvPr/>
        </p:nvSpPr>
        <p:spPr>
          <a:xfrm rot="10800000">
            <a:off x="5185005" y="385623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0" name="Folded Corner 229"/>
          <p:cNvSpPr/>
          <p:nvPr/>
        </p:nvSpPr>
        <p:spPr>
          <a:xfrm rot="10800000">
            <a:off x="5406197" y="385382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Folded Corner 230"/>
          <p:cNvSpPr/>
          <p:nvPr/>
        </p:nvSpPr>
        <p:spPr>
          <a:xfrm rot="10800000">
            <a:off x="5185005" y="412190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Folded Corner 231"/>
          <p:cNvSpPr/>
          <p:nvPr/>
        </p:nvSpPr>
        <p:spPr>
          <a:xfrm rot="10800000">
            <a:off x="5705957" y="3540459"/>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3" name="Folded Corner 232"/>
          <p:cNvSpPr/>
          <p:nvPr/>
        </p:nvSpPr>
        <p:spPr>
          <a:xfrm rot="10800000">
            <a:off x="5809923" y="358267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Folded Corner 233"/>
          <p:cNvSpPr/>
          <p:nvPr/>
        </p:nvSpPr>
        <p:spPr>
          <a:xfrm rot="10800000">
            <a:off x="6025741" y="358267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Folded Corner 234"/>
          <p:cNvSpPr/>
          <p:nvPr/>
        </p:nvSpPr>
        <p:spPr>
          <a:xfrm rot="10800000">
            <a:off x="5809923" y="385658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 name="Folded Corner 235"/>
          <p:cNvSpPr/>
          <p:nvPr/>
        </p:nvSpPr>
        <p:spPr>
          <a:xfrm rot="10800000">
            <a:off x="6031115" y="385417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Folded Corner 236"/>
          <p:cNvSpPr/>
          <p:nvPr/>
        </p:nvSpPr>
        <p:spPr>
          <a:xfrm rot="10800000">
            <a:off x="5809923" y="412225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8" name="Folded Corner 237"/>
          <p:cNvSpPr/>
          <p:nvPr/>
        </p:nvSpPr>
        <p:spPr>
          <a:xfrm rot="10800000">
            <a:off x="4450073" y="4462256"/>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9" name="Folded Corner 238"/>
          <p:cNvSpPr/>
          <p:nvPr/>
        </p:nvSpPr>
        <p:spPr>
          <a:xfrm rot="10800000">
            <a:off x="4554039" y="450447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0" name="Folded Corner 239"/>
          <p:cNvSpPr/>
          <p:nvPr/>
        </p:nvSpPr>
        <p:spPr>
          <a:xfrm rot="10800000">
            <a:off x="4769857" y="450447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Folded Corner 240"/>
          <p:cNvSpPr/>
          <p:nvPr/>
        </p:nvSpPr>
        <p:spPr>
          <a:xfrm rot="10800000">
            <a:off x="4554039" y="477838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2" name="Folded Corner 241"/>
          <p:cNvSpPr/>
          <p:nvPr/>
        </p:nvSpPr>
        <p:spPr>
          <a:xfrm rot="10800000">
            <a:off x="4775231" y="477597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3" name="Folded Corner 242"/>
          <p:cNvSpPr/>
          <p:nvPr/>
        </p:nvSpPr>
        <p:spPr>
          <a:xfrm rot="10800000">
            <a:off x="4554039" y="504405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5" name="Folded Corner 244"/>
          <p:cNvSpPr/>
          <p:nvPr/>
        </p:nvSpPr>
        <p:spPr>
          <a:xfrm rot="10800000">
            <a:off x="5179559" y="449382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6" name="Folded Corner 245"/>
          <p:cNvSpPr/>
          <p:nvPr/>
        </p:nvSpPr>
        <p:spPr>
          <a:xfrm rot="10800000">
            <a:off x="5395377" y="449382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9" name="Folded Corner 248"/>
          <p:cNvSpPr/>
          <p:nvPr/>
        </p:nvSpPr>
        <p:spPr>
          <a:xfrm rot="10800000">
            <a:off x="5177348" y="4786409"/>
            <a:ext cx="161021" cy="16150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6" name="Folded Corner 255"/>
          <p:cNvSpPr/>
          <p:nvPr/>
        </p:nvSpPr>
        <p:spPr>
          <a:xfrm rot="10800000">
            <a:off x="6353254" y="3517631"/>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57" name="Folded Corner 256"/>
          <p:cNvSpPr/>
          <p:nvPr/>
        </p:nvSpPr>
        <p:spPr>
          <a:xfrm rot="10800000">
            <a:off x="6457220" y="355984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8" name="Folded Corner 257"/>
          <p:cNvSpPr/>
          <p:nvPr/>
        </p:nvSpPr>
        <p:spPr>
          <a:xfrm rot="10800000">
            <a:off x="6673038" y="355984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9" name="Folded Corner 258"/>
          <p:cNvSpPr/>
          <p:nvPr/>
        </p:nvSpPr>
        <p:spPr>
          <a:xfrm rot="10800000">
            <a:off x="6457220" y="383375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Folded Corner 259"/>
          <p:cNvSpPr/>
          <p:nvPr/>
        </p:nvSpPr>
        <p:spPr>
          <a:xfrm rot="10800000">
            <a:off x="6678412" y="383134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Folded Corner 260"/>
          <p:cNvSpPr/>
          <p:nvPr/>
        </p:nvSpPr>
        <p:spPr>
          <a:xfrm rot="10800000">
            <a:off x="6457220" y="409942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2" name="Folded Corner 261"/>
          <p:cNvSpPr/>
          <p:nvPr/>
        </p:nvSpPr>
        <p:spPr>
          <a:xfrm rot="10800000">
            <a:off x="6978774" y="3506979"/>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63" name="Folded Corner 262"/>
          <p:cNvSpPr/>
          <p:nvPr/>
        </p:nvSpPr>
        <p:spPr>
          <a:xfrm rot="10800000">
            <a:off x="7082740" y="354919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Folded Corner 263"/>
          <p:cNvSpPr/>
          <p:nvPr/>
        </p:nvSpPr>
        <p:spPr>
          <a:xfrm rot="10800000">
            <a:off x="7298558" y="354919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5" name="Folded Corner 264"/>
          <p:cNvSpPr/>
          <p:nvPr/>
        </p:nvSpPr>
        <p:spPr>
          <a:xfrm rot="10800000">
            <a:off x="7082740" y="382310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Folded Corner 265"/>
          <p:cNvSpPr/>
          <p:nvPr/>
        </p:nvSpPr>
        <p:spPr>
          <a:xfrm rot="10800000">
            <a:off x="7303932" y="382069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Folded Corner 266"/>
          <p:cNvSpPr/>
          <p:nvPr/>
        </p:nvSpPr>
        <p:spPr>
          <a:xfrm rot="10800000">
            <a:off x="7082740" y="408877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Folded Corner 267"/>
          <p:cNvSpPr/>
          <p:nvPr/>
        </p:nvSpPr>
        <p:spPr>
          <a:xfrm rot="10800000">
            <a:off x="7603692" y="3507331"/>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69" name="Folded Corner 268"/>
          <p:cNvSpPr/>
          <p:nvPr/>
        </p:nvSpPr>
        <p:spPr>
          <a:xfrm rot="10800000">
            <a:off x="7707658" y="354954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0" name="Folded Corner 269"/>
          <p:cNvSpPr/>
          <p:nvPr/>
        </p:nvSpPr>
        <p:spPr>
          <a:xfrm rot="10800000">
            <a:off x="7923476" y="354954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Folded Corner 270"/>
          <p:cNvSpPr/>
          <p:nvPr/>
        </p:nvSpPr>
        <p:spPr>
          <a:xfrm rot="10800000">
            <a:off x="7707658" y="382345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Folded Corner 271"/>
          <p:cNvSpPr/>
          <p:nvPr/>
        </p:nvSpPr>
        <p:spPr>
          <a:xfrm rot="10800000">
            <a:off x="7928850" y="382104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Folded Corner 272"/>
          <p:cNvSpPr/>
          <p:nvPr/>
        </p:nvSpPr>
        <p:spPr>
          <a:xfrm rot="10800000">
            <a:off x="7707658" y="408912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28605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Speed or Latency time</a:t>
            </a:r>
            <a:endParaRPr lang="en-US" dirty="0"/>
          </a:p>
        </p:txBody>
      </p:sp>
      <p:sp>
        <p:nvSpPr>
          <p:cNvPr id="5" name="Content Placeholder 4"/>
          <p:cNvSpPr>
            <a:spLocks noGrp="1"/>
          </p:cNvSpPr>
          <p:nvPr>
            <p:ph idx="1"/>
          </p:nvPr>
        </p:nvSpPr>
        <p:spPr/>
        <p:txBody>
          <a:bodyPr/>
          <a:lstStyle/>
          <a:p>
            <a:r>
              <a:rPr lang="en-US" dirty="0" smtClean="0"/>
              <a:t>Every nanosecond you waste, a cookie is burned in someone’s oven</a:t>
            </a:r>
            <a:endParaRPr lang="en-US" dirty="0"/>
          </a:p>
        </p:txBody>
      </p:sp>
      <p:sp>
        <p:nvSpPr>
          <p:cNvPr id="8" name="TextBox 7"/>
          <p:cNvSpPr txBox="1"/>
          <p:nvPr/>
        </p:nvSpPr>
        <p:spPr>
          <a:xfrm>
            <a:off x="379412" y="2389419"/>
            <a:ext cx="725737" cy="369332"/>
          </a:xfrm>
          <a:prstGeom prst="rect">
            <a:avLst/>
          </a:prstGeom>
          <a:noFill/>
        </p:spPr>
        <p:txBody>
          <a:bodyPr wrap="square" rtlCol="0">
            <a:spAutoFit/>
          </a:bodyPr>
          <a:lstStyle/>
          <a:p>
            <a:r>
              <a:rPr lang="en-US" dirty="0" smtClean="0"/>
              <a:t>RAM</a:t>
            </a:r>
            <a:endParaRPr lang="en-US"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853" y="2743197"/>
            <a:ext cx="231379" cy="182401"/>
          </a:xfrm>
          <a:prstGeom prst="rect">
            <a:avLst/>
          </a:prstGeom>
        </p:spPr>
      </p:pic>
      <p:sp>
        <p:nvSpPr>
          <p:cNvPr id="16" name="TextBox 15"/>
          <p:cNvSpPr txBox="1"/>
          <p:nvPr/>
        </p:nvSpPr>
        <p:spPr>
          <a:xfrm>
            <a:off x="1240146" y="2373865"/>
            <a:ext cx="593432" cy="369332"/>
          </a:xfrm>
          <a:prstGeom prst="rect">
            <a:avLst/>
          </a:prstGeom>
          <a:noFill/>
        </p:spPr>
        <p:txBody>
          <a:bodyPr wrap="none" rtlCol="0">
            <a:spAutoFit/>
          </a:bodyPr>
          <a:lstStyle/>
          <a:p>
            <a:r>
              <a:rPr lang="en-US" dirty="0" smtClean="0"/>
              <a:t>SSD</a:t>
            </a:r>
            <a:endParaRPr lang="en-US" dirty="0"/>
          </a:p>
        </p:txBody>
      </p:sp>
      <p:sp>
        <p:nvSpPr>
          <p:cNvPr id="17" name="TextBox 16"/>
          <p:cNvSpPr txBox="1"/>
          <p:nvPr/>
        </p:nvSpPr>
        <p:spPr>
          <a:xfrm>
            <a:off x="3741060" y="2345435"/>
            <a:ext cx="649537" cy="369332"/>
          </a:xfrm>
          <a:prstGeom prst="rect">
            <a:avLst/>
          </a:prstGeom>
          <a:noFill/>
        </p:spPr>
        <p:txBody>
          <a:bodyPr wrap="none" rtlCol="0">
            <a:spAutoFit/>
          </a:bodyPr>
          <a:lstStyle/>
          <a:p>
            <a:r>
              <a:rPr lang="en-US" dirty="0" smtClean="0"/>
              <a:t>HDD</a:t>
            </a:r>
            <a:endParaRPr lang="en-US" dirty="0"/>
          </a:p>
        </p:txBody>
      </p:sp>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90355" y="3135047"/>
            <a:ext cx="1192427" cy="940016"/>
          </a:xfrm>
          <a:prstGeom prst="rect">
            <a:avLst/>
          </a:prstGeom>
        </p:spPr>
      </p:pic>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78440" y="4167769"/>
            <a:ext cx="2823830" cy="2226086"/>
          </a:xfrm>
          <a:prstGeom prst="rect">
            <a:avLst/>
          </a:prstGeom>
        </p:spPr>
      </p:pic>
      <p:sp>
        <p:nvSpPr>
          <p:cNvPr id="25" name="TextBox 24"/>
          <p:cNvSpPr txBox="1"/>
          <p:nvPr/>
        </p:nvSpPr>
        <p:spPr>
          <a:xfrm>
            <a:off x="10208852" y="2489365"/>
            <a:ext cx="989951" cy="369332"/>
          </a:xfrm>
          <a:prstGeom prst="rect">
            <a:avLst/>
          </a:prstGeom>
          <a:noFill/>
        </p:spPr>
        <p:txBody>
          <a:bodyPr wrap="none" rtlCol="0">
            <a:spAutoFit/>
          </a:bodyPr>
          <a:lstStyle/>
          <a:p>
            <a:r>
              <a:rPr lang="en-US" dirty="0" smtClean="0"/>
              <a:t>1 Cookie</a:t>
            </a:r>
            <a:endParaRPr lang="en-US" dirty="0"/>
          </a:p>
        </p:txBody>
      </p:sp>
      <p:sp>
        <p:nvSpPr>
          <p:cNvPr id="26" name="TextBox 25"/>
          <p:cNvSpPr txBox="1"/>
          <p:nvPr/>
        </p:nvSpPr>
        <p:spPr>
          <a:xfrm>
            <a:off x="10208851" y="3448681"/>
            <a:ext cx="1618328" cy="369332"/>
          </a:xfrm>
          <a:prstGeom prst="rect">
            <a:avLst/>
          </a:prstGeom>
          <a:noFill/>
        </p:spPr>
        <p:txBody>
          <a:bodyPr wrap="none" rtlCol="0">
            <a:spAutoFit/>
          </a:bodyPr>
          <a:lstStyle/>
          <a:p>
            <a:r>
              <a:rPr lang="en-US" dirty="0" smtClean="0"/>
              <a:t>10,000 Cookies</a:t>
            </a:r>
            <a:endParaRPr lang="en-US" dirty="0"/>
          </a:p>
        </p:txBody>
      </p:sp>
      <p:sp>
        <p:nvSpPr>
          <p:cNvPr id="27" name="TextBox 26"/>
          <p:cNvSpPr txBox="1"/>
          <p:nvPr/>
        </p:nvSpPr>
        <p:spPr>
          <a:xfrm>
            <a:off x="10298742" y="5041831"/>
            <a:ext cx="1916487" cy="369332"/>
          </a:xfrm>
          <a:prstGeom prst="rect">
            <a:avLst/>
          </a:prstGeom>
          <a:noFill/>
        </p:spPr>
        <p:txBody>
          <a:bodyPr wrap="none" rtlCol="0">
            <a:spAutoFit/>
          </a:bodyPr>
          <a:lstStyle/>
          <a:p>
            <a:r>
              <a:rPr lang="en-US" dirty="0" smtClean="0"/>
              <a:t>1,000,000 Cookies</a:t>
            </a:r>
            <a:endParaRPr lang="en-US" dirty="0"/>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7109" y="3127019"/>
            <a:ext cx="1192427" cy="940016"/>
          </a:xfrm>
          <a:prstGeom prst="rect">
            <a:avLst/>
          </a:prstGeom>
        </p:spPr>
      </p:pic>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281" y="2714767"/>
            <a:ext cx="1192427" cy="940016"/>
          </a:xfrm>
          <a:prstGeom prst="rect">
            <a:avLst/>
          </a:prstGeom>
        </p:spPr>
      </p:pic>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2562" y="3145698"/>
            <a:ext cx="1192427" cy="940016"/>
          </a:xfrm>
          <a:prstGeom prst="rect">
            <a:avLst/>
          </a:prstGeom>
        </p:spPr>
      </p:pic>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3734" y="2733446"/>
            <a:ext cx="1192427" cy="940016"/>
          </a:xfrm>
          <a:prstGeom prst="rect">
            <a:avLst/>
          </a:prstGeom>
        </p:spPr>
      </p:pic>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027" y="5807008"/>
            <a:ext cx="1192427" cy="940016"/>
          </a:xfrm>
          <a:prstGeom prst="rect">
            <a:avLst/>
          </a:prstGeom>
        </p:spPr>
      </p:pic>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199" y="5394756"/>
            <a:ext cx="1192427" cy="940016"/>
          </a:xfrm>
          <a:prstGeom prst="rect">
            <a:avLst/>
          </a:prstGeom>
        </p:spPr>
      </p:pic>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2150" y="4489768"/>
            <a:ext cx="1192427" cy="940016"/>
          </a:xfrm>
          <a:prstGeom prst="rect">
            <a:avLst/>
          </a:prstGeom>
        </p:spPr>
      </p:pic>
      <p:pic>
        <p:nvPicPr>
          <p:cNvPr id="37" name="Pictur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3322" y="4077516"/>
            <a:ext cx="1192427" cy="940016"/>
          </a:xfrm>
          <a:prstGeom prst="rect">
            <a:avLst/>
          </a:prstGeom>
        </p:spPr>
      </p:pic>
      <p:pic>
        <p:nvPicPr>
          <p:cNvPr id="38" name="Picture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7450" y="4449840"/>
            <a:ext cx="1192427" cy="940016"/>
          </a:xfrm>
          <a:prstGeom prst="rect">
            <a:avLst/>
          </a:prstGeom>
        </p:spPr>
      </p:pic>
      <p:pic>
        <p:nvPicPr>
          <p:cNvPr id="39" name="Picture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622" y="4037588"/>
            <a:ext cx="1192427" cy="940016"/>
          </a:xfrm>
          <a:prstGeom prst="rect">
            <a:avLst/>
          </a:prstGeom>
        </p:spPr>
      </p:pic>
      <p:pic>
        <p:nvPicPr>
          <p:cNvPr id="42" name="Picture 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77472" y="2615096"/>
            <a:ext cx="231379" cy="182401"/>
          </a:xfrm>
          <a:prstGeom prst="rect">
            <a:avLst/>
          </a:prstGeom>
        </p:spPr>
      </p:pic>
      <p:pic>
        <p:nvPicPr>
          <p:cNvPr id="45" name="Picture 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2871" y="5299917"/>
            <a:ext cx="2823830" cy="2226086"/>
          </a:xfrm>
          <a:prstGeom prst="rect">
            <a:avLst/>
          </a:prstGeom>
        </p:spPr>
      </p:pic>
      <p:pic>
        <p:nvPicPr>
          <p:cNvPr id="46" name="Picture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2543" y="4417657"/>
            <a:ext cx="2823830" cy="2226086"/>
          </a:xfrm>
          <a:prstGeom prst="rect">
            <a:avLst/>
          </a:prstGeom>
        </p:spPr>
      </p:pic>
      <p:pic>
        <p:nvPicPr>
          <p:cNvPr id="44" name="Picture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647" y="3434481"/>
            <a:ext cx="2823830" cy="2226086"/>
          </a:xfrm>
          <a:prstGeom prst="rect">
            <a:avLst/>
          </a:prstGeom>
        </p:spPr>
      </p:pic>
      <p:pic>
        <p:nvPicPr>
          <p:cNvPr id="43" name="Picture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1051" y="2483984"/>
            <a:ext cx="2823830" cy="2226086"/>
          </a:xfrm>
          <a:prstGeom prst="rect">
            <a:avLst/>
          </a:prstGeom>
        </p:spPr>
      </p:pic>
      <p:pic>
        <p:nvPicPr>
          <p:cNvPr id="47" name="Picture 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186" y="2736976"/>
            <a:ext cx="231379" cy="182401"/>
          </a:xfrm>
          <a:prstGeom prst="rect">
            <a:avLst/>
          </a:prstGeom>
        </p:spPr>
      </p:pic>
      <p:pic>
        <p:nvPicPr>
          <p:cNvPr id="48" name="Picture 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529" y="2963297"/>
            <a:ext cx="231379" cy="182401"/>
          </a:xfrm>
          <a:prstGeom prst="rect">
            <a:avLst/>
          </a:prstGeom>
        </p:spPr>
      </p:pic>
      <p:pic>
        <p:nvPicPr>
          <p:cNvPr id="49" name="Pictur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3862" y="2957076"/>
            <a:ext cx="231379" cy="182401"/>
          </a:xfrm>
          <a:prstGeom prst="rect">
            <a:avLst/>
          </a:prstGeom>
        </p:spPr>
      </p:pic>
      <p:pic>
        <p:nvPicPr>
          <p:cNvPr id="50" name="Picture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529" y="3161887"/>
            <a:ext cx="231379" cy="182401"/>
          </a:xfrm>
          <a:prstGeom prst="rect">
            <a:avLst/>
          </a:prstGeom>
        </p:spPr>
      </p:pic>
      <p:pic>
        <p:nvPicPr>
          <p:cNvPr id="51" name="Picture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3862" y="3155666"/>
            <a:ext cx="231379" cy="182401"/>
          </a:xfrm>
          <a:prstGeom prst="rect">
            <a:avLst/>
          </a:prstGeom>
        </p:spPr>
      </p:pic>
      <p:pic>
        <p:nvPicPr>
          <p:cNvPr id="52" name="Picture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529" y="3360477"/>
            <a:ext cx="231379" cy="182401"/>
          </a:xfrm>
          <a:prstGeom prst="rect">
            <a:avLst/>
          </a:prstGeom>
        </p:spPr>
      </p:pic>
      <p:pic>
        <p:nvPicPr>
          <p:cNvPr id="53" name="Picture 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3862" y="3354256"/>
            <a:ext cx="231379" cy="182401"/>
          </a:xfrm>
          <a:prstGeom prst="rect">
            <a:avLst/>
          </a:prstGeom>
        </p:spPr>
      </p:pic>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833" y="3582261"/>
            <a:ext cx="231379" cy="182401"/>
          </a:xfrm>
          <a:prstGeom prst="rect">
            <a:avLst/>
          </a:prstGeom>
        </p:spPr>
      </p:pic>
      <p:pic>
        <p:nvPicPr>
          <p:cNvPr id="55" name="Picture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166" y="3576040"/>
            <a:ext cx="231379" cy="182401"/>
          </a:xfrm>
          <a:prstGeom prst="rect">
            <a:avLst/>
          </a:prstGeom>
        </p:spPr>
      </p:pic>
    </p:spTree>
    <p:extLst>
      <p:ext uri="{BB962C8B-B14F-4D97-AF65-F5344CB8AC3E}">
        <p14:creationId xmlns:p14="http://schemas.microsoft.com/office/powerpoint/2010/main" val="12960643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660329" y="5321366"/>
            <a:ext cx="2125315" cy="114269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What about compression?</a:t>
            </a:r>
            <a:endParaRPr lang="en-US" dirty="0"/>
          </a:p>
        </p:txBody>
      </p:sp>
      <p:sp>
        <p:nvSpPr>
          <p:cNvPr id="18" name="Content Placeholder 17"/>
          <p:cNvSpPr>
            <a:spLocks noGrp="1"/>
          </p:cNvSpPr>
          <p:nvPr>
            <p:ph idx="1"/>
          </p:nvPr>
        </p:nvSpPr>
        <p:spPr/>
        <p:txBody>
          <a:bodyPr/>
          <a:lstStyle/>
          <a:p>
            <a:r>
              <a:rPr lang="en-US" dirty="0" smtClean="0"/>
              <a:t>Affects CPU usage (negatively but not very noticeable)</a:t>
            </a:r>
          </a:p>
          <a:p>
            <a:r>
              <a:rPr lang="en-US" dirty="0" smtClean="0"/>
              <a:t>Pages are the decompressed and take same space in RAM</a:t>
            </a:r>
          </a:p>
          <a:p>
            <a:r>
              <a:rPr lang="en-US" dirty="0" smtClean="0"/>
              <a:t>So why do it? Saves I/O which is the real bottleneck! </a:t>
            </a:r>
          </a:p>
          <a:p>
            <a:r>
              <a:rPr lang="en-US" dirty="0" smtClean="0"/>
              <a:t>Just think of the math. It will take X% less time to push compressed data from disk to RAM. X% is compression rate.</a:t>
            </a:r>
            <a:endParaRPr lang="en-US" dirty="0"/>
          </a:p>
        </p:txBody>
      </p:sp>
      <p:sp>
        <p:nvSpPr>
          <p:cNvPr id="4" name="Folded Corner 3"/>
          <p:cNvSpPr/>
          <p:nvPr/>
        </p:nvSpPr>
        <p:spPr>
          <a:xfrm rot="10800000">
            <a:off x="1909599" y="539400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lded Corner 4"/>
          <p:cNvSpPr/>
          <p:nvPr/>
        </p:nvSpPr>
        <p:spPr>
          <a:xfrm rot="10800000">
            <a:off x="2119703" y="539400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865312" y="4410979"/>
            <a:ext cx="1965603" cy="923330"/>
          </a:xfrm>
          <a:prstGeom prst="rect">
            <a:avLst/>
          </a:prstGeom>
          <a:noFill/>
        </p:spPr>
        <p:txBody>
          <a:bodyPr wrap="none" rtlCol="0">
            <a:spAutoFit/>
          </a:bodyPr>
          <a:lstStyle/>
          <a:p>
            <a:r>
              <a:rPr lang="en-US" dirty="0" smtClean="0"/>
              <a:t>64KB pages </a:t>
            </a:r>
          </a:p>
          <a:p>
            <a:r>
              <a:rPr lang="en-US" dirty="0" smtClean="0"/>
              <a:t>compressed down </a:t>
            </a:r>
          </a:p>
          <a:p>
            <a:r>
              <a:rPr lang="en-US" dirty="0" smtClean="0"/>
              <a:t>to 32KB (50%)</a:t>
            </a:r>
            <a:endParaRPr lang="en-US" dirty="0"/>
          </a:p>
        </p:txBody>
      </p:sp>
      <p:pic>
        <p:nvPicPr>
          <p:cNvPr id="10" name="Picture 2" descr="http://www.smartbrandingco.com/PomPrintBlog/wp-content/uploads/2012/02/Hard_Disk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0804" y="5975672"/>
            <a:ext cx="694421" cy="694421"/>
          </a:xfrm>
          <a:prstGeom prst="rect">
            <a:avLst/>
          </a:prstGeom>
          <a:noFill/>
          <a:extLst>
            <a:ext uri="{909E8E84-426E-40DD-AFC4-6F175D3DCCD1}">
              <a14:hiddenFill xmlns:a14="http://schemas.microsoft.com/office/drawing/2010/main">
                <a:solidFill>
                  <a:srgbClr val="FFFFFF"/>
                </a:solidFill>
              </a14:hiddenFill>
            </a:ext>
          </a:extLst>
        </p:spPr>
      </p:pic>
      <p:sp>
        <p:nvSpPr>
          <p:cNvPr id="12" name="Folded Corner 11"/>
          <p:cNvSpPr/>
          <p:nvPr/>
        </p:nvSpPr>
        <p:spPr>
          <a:xfrm rot="10800000">
            <a:off x="5816517" y="5425954"/>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lded Corner 12"/>
          <p:cNvSpPr/>
          <p:nvPr/>
        </p:nvSpPr>
        <p:spPr>
          <a:xfrm rot="10800000">
            <a:off x="6293168" y="5415212"/>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5789612" y="4410979"/>
            <a:ext cx="1670650" cy="923330"/>
          </a:xfrm>
          <a:prstGeom prst="rect">
            <a:avLst/>
          </a:prstGeom>
          <a:noFill/>
        </p:spPr>
        <p:txBody>
          <a:bodyPr wrap="none" rtlCol="0">
            <a:spAutoFit/>
          </a:bodyPr>
          <a:lstStyle/>
          <a:p>
            <a:r>
              <a:rPr lang="en-US" dirty="0" smtClean="0"/>
              <a:t>32KB pages </a:t>
            </a:r>
          </a:p>
          <a:p>
            <a:r>
              <a:rPr lang="en-US" dirty="0" smtClean="0"/>
              <a:t>decompressed  </a:t>
            </a:r>
          </a:p>
          <a:p>
            <a:r>
              <a:rPr lang="en-US" dirty="0" smtClean="0"/>
              <a:t>to 64KB</a:t>
            </a:r>
            <a:endParaRPr lang="en-US" dirty="0"/>
          </a:p>
        </p:txBody>
      </p:sp>
      <p:sp>
        <p:nvSpPr>
          <p:cNvPr id="21" name="Notched Right Arrow 20"/>
          <p:cNvSpPr/>
          <p:nvPr/>
        </p:nvSpPr>
        <p:spPr>
          <a:xfrm>
            <a:off x="2848113" y="5094566"/>
            <a:ext cx="2680209" cy="1295709"/>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Transfer 32KB</a:t>
            </a:r>
            <a:br>
              <a:rPr lang="en-US" dirty="0" smtClean="0"/>
            </a:br>
            <a:r>
              <a:rPr lang="en-US" dirty="0" smtClean="0"/>
              <a:t>Decompress</a:t>
            </a:r>
          </a:p>
        </p:txBody>
      </p:sp>
      <p:sp>
        <p:nvSpPr>
          <p:cNvPr id="22" name="Folded Corner 21"/>
          <p:cNvSpPr/>
          <p:nvPr/>
        </p:nvSpPr>
        <p:spPr>
          <a:xfrm rot="10800000">
            <a:off x="1909599" y="569148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olded Corner 22"/>
          <p:cNvSpPr/>
          <p:nvPr/>
        </p:nvSpPr>
        <p:spPr>
          <a:xfrm rot="10800000">
            <a:off x="2123367" y="569148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olded Corner 27"/>
          <p:cNvSpPr/>
          <p:nvPr/>
        </p:nvSpPr>
        <p:spPr>
          <a:xfrm rot="10800000">
            <a:off x="2341316" y="539400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olded Corner 28"/>
          <p:cNvSpPr/>
          <p:nvPr/>
        </p:nvSpPr>
        <p:spPr>
          <a:xfrm rot="10800000">
            <a:off x="2551420" y="539400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olded Corner 29"/>
          <p:cNvSpPr/>
          <p:nvPr/>
        </p:nvSpPr>
        <p:spPr>
          <a:xfrm rot="10800000">
            <a:off x="2341316" y="569148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olded Corner 30"/>
          <p:cNvSpPr/>
          <p:nvPr/>
        </p:nvSpPr>
        <p:spPr>
          <a:xfrm rot="10800000">
            <a:off x="2555084" y="569148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olded Corner 31"/>
          <p:cNvSpPr/>
          <p:nvPr/>
        </p:nvSpPr>
        <p:spPr>
          <a:xfrm rot="10800000">
            <a:off x="5816517" y="5946804"/>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olded Corner 32"/>
          <p:cNvSpPr/>
          <p:nvPr/>
        </p:nvSpPr>
        <p:spPr>
          <a:xfrm rot="10800000">
            <a:off x="6293168" y="5936062"/>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olded Corner 33"/>
          <p:cNvSpPr/>
          <p:nvPr/>
        </p:nvSpPr>
        <p:spPr>
          <a:xfrm rot="10800000">
            <a:off x="6746447" y="5410891"/>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olded Corner 34"/>
          <p:cNvSpPr/>
          <p:nvPr/>
        </p:nvSpPr>
        <p:spPr>
          <a:xfrm rot="10800000">
            <a:off x="7223098" y="5400149"/>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olded Corner 35"/>
          <p:cNvSpPr/>
          <p:nvPr/>
        </p:nvSpPr>
        <p:spPr>
          <a:xfrm rot="10800000">
            <a:off x="6746446" y="5936062"/>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olded Corner 36"/>
          <p:cNvSpPr/>
          <p:nvPr/>
        </p:nvSpPr>
        <p:spPr>
          <a:xfrm rot="10800000">
            <a:off x="7223097" y="5925320"/>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43992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does all this matter?</a:t>
            </a:r>
            <a:endParaRPr lang="en-US" dirty="0"/>
          </a:p>
        </p:txBody>
      </p:sp>
      <p:sp>
        <p:nvSpPr>
          <p:cNvPr id="3" name="Content Placeholder 2"/>
          <p:cNvSpPr>
            <a:spLocks noGrp="1"/>
          </p:cNvSpPr>
          <p:nvPr>
            <p:ph idx="1"/>
          </p:nvPr>
        </p:nvSpPr>
        <p:spPr/>
        <p:txBody>
          <a:bodyPr/>
          <a:lstStyle/>
          <a:p>
            <a:r>
              <a:rPr lang="en-US" dirty="0" smtClean="0"/>
              <a:t>We are Geeks, we should be excited by this stuff, the world depends on us!</a:t>
            </a:r>
          </a:p>
          <a:p>
            <a:r>
              <a:rPr lang="en-US" dirty="0" smtClean="0"/>
              <a:t>Truth is, the CPU is a busy worker on the system that pulls data from RAM</a:t>
            </a:r>
          </a:p>
          <a:p>
            <a:r>
              <a:rPr lang="en-US" dirty="0" smtClean="0"/>
              <a:t>Data from disk goes to RAM, and it is the main bottle neck for performance</a:t>
            </a:r>
          </a:p>
          <a:p>
            <a:r>
              <a:rPr lang="en-US" dirty="0" smtClean="0"/>
              <a:t>The slower the data request goes from CPU – Disk – Back to CPU the slower work is performed</a:t>
            </a:r>
            <a:endParaRPr lang="en-US" dirty="0"/>
          </a:p>
        </p:txBody>
      </p:sp>
    </p:spTree>
    <p:extLst>
      <p:ext uri="{BB962C8B-B14F-4D97-AF65-F5344CB8AC3E}">
        <p14:creationId xmlns:p14="http://schemas.microsoft.com/office/powerpoint/2010/main" val="5340186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Pages</a:t>
            </a:r>
            <a:endParaRPr lang="en-US" dirty="0"/>
          </a:p>
        </p:txBody>
      </p:sp>
      <p:sp>
        <p:nvSpPr>
          <p:cNvPr id="3" name="Content Placeholder 2"/>
          <p:cNvSpPr>
            <a:spLocks noGrp="1"/>
          </p:cNvSpPr>
          <p:nvPr>
            <p:ph idx="1"/>
          </p:nvPr>
        </p:nvSpPr>
        <p:spPr/>
        <p:txBody>
          <a:bodyPr/>
          <a:lstStyle/>
          <a:p>
            <a:r>
              <a:rPr lang="en-US" dirty="0" smtClean="0"/>
              <a:t>8KB in Size or 8192 Bytes </a:t>
            </a:r>
          </a:p>
          <a:p>
            <a:r>
              <a:rPr lang="en-US" dirty="0" smtClean="0"/>
              <a:t>Header is 96 Bytes</a:t>
            </a:r>
          </a:p>
          <a:p>
            <a:pPr lvl="1"/>
            <a:r>
              <a:rPr lang="en-US" dirty="0" smtClean="0"/>
              <a:t>Contains:</a:t>
            </a:r>
          </a:p>
          <a:p>
            <a:pPr lvl="2"/>
            <a:r>
              <a:rPr lang="en-US" dirty="0" smtClean="0"/>
              <a:t> PageID</a:t>
            </a:r>
            <a:endParaRPr lang="en-US" dirty="0"/>
          </a:p>
          <a:p>
            <a:pPr lvl="2"/>
            <a:r>
              <a:rPr lang="en-US" dirty="0" smtClean="0"/>
              <a:t>Pointers to Previous and Next Pages</a:t>
            </a:r>
          </a:p>
          <a:p>
            <a:pPr lvl="2"/>
            <a:r>
              <a:rPr lang="en-US" dirty="0" smtClean="0"/>
              <a:t>Free space</a:t>
            </a:r>
          </a:p>
          <a:p>
            <a:pPr lvl="2"/>
            <a:r>
              <a:rPr lang="en-US" dirty="0" smtClean="0"/>
              <a:t>Total # of rows on the page</a:t>
            </a:r>
          </a:p>
          <a:p>
            <a:r>
              <a:rPr lang="en-US" dirty="0" smtClean="0"/>
              <a:t>128 Pages = 1 Megabyte | 128,000 = 1 Gigabyte</a:t>
            </a:r>
          </a:p>
          <a:p>
            <a:r>
              <a:rPr lang="en-US" dirty="0" smtClean="0"/>
              <a:t>Smallest Unit of allocation; there are no half pages</a:t>
            </a:r>
          </a:p>
          <a:p>
            <a:endParaRPr lang="en-US" dirty="0" smtClean="0"/>
          </a:p>
          <a:p>
            <a:endParaRPr lang="en-US" dirty="0" smtClean="0"/>
          </a:p>
          <a:p>
            <a:endParaRPr lang="en-US" dirty="0"/>
          </a:p>
        </p:txBody>
      </p:sp>
    </p:spTree>
    <p:extLst>
      <p:ext uri="{BB962C8B-B14F-4D97-AF65-F5344CB8AC3E}">
        <p14:creationId xmlns:p14="http://schemas.microsoft.com/office/powerpoint/2010/main" val="34711142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triped Right Arrow 15"/>
          <p:cNvSpPr/>
          <p:nvPr/>
        </p:nvSpPr>
        <p:spPr>
          <a:xfrm flipH="1">
            <a:off x="5734885" y="2535159"/>
            <a:ext cx="2230878" cy="93985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FSB</a:t>
            </a:r>
            <a:endParaRPr lang="en-US" dirty="0"/>
          </a:p>
        </p:txBody>
      </p:sp>
      <p:sp>
        <p:nvSpPr>
          <p:cNvPr id="7" name="Rectangle 6"/>
          <p:cNvSpPr/>
          <p:nvPr/>
        </p:nvSpPr>
        <p:spPr>
          <a:xfrm>
            <a:off x="4091640" y="2353159"/>
            <a:ext cx="1600200" cy="1295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CPU</a:t>
            </a:r>
            <a:endParaRPr lang="en-US" dirty="0"/>
          </a:p>
        </p:txBody>
      </p:sp>
      <p:sp>
        <p:nvSpPr>
          <p:cNvPr id="8" name="Rectangle 7"/>
          <p:cNvSpPr/>
          <p:nvPr/>
        </p:nvSpPr>
        <p:spPr>
          <a:xfrm>
            <a:off x="7999412" y="2362200"/>
            <a:ext cx="1600200" cy="1295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North Bridge</a:t>
            </a:r>
          </a:p>
          <a:p>
            <a:pPr algn="ctr"/>
            <a:r>
              <a:rPr lang="en-US" dirty="0" smtClean="0"/>
              <a:t>(Memory Control)</a:t>
            </a:r>
            <a:endParaRPr lang="en-US" dirty="0"/>
          </a:p>
        </p:txBody>
      </p:sp>
      <p:sp>
        <p:nvSpPr>
          <p:cNvPr id="9" name="Rectangle 8"/>
          <p:cNvSpPr/>
          <p:nvPr/>
        </p:nvSpPr>
        <p:spPr>
          <a:xfrm>
            <a:off x="6331915" y="4863153"/>
            <a:ext cx="1600200" cy="1295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South Bridge</a:t>
            </a:r>
          </a:p>
          <a:p>
            <a:pPr algn="ctr"/>
            <a:r>
              <a:rPr lang="en-US" dirty="0" smtClean="0"/>
              <a:t>(I/O Control)</a:t>
            </a:r>
            <a:endParaRPr lang="en-US" dirty="0"/>
          </a:p>
        </p:txBody>
      </p:sp>
      <p:sp>
        <p:nvSpPr>
          <p:cNvPr id="10" name="Rectangle 9"/>
          <p:cNvSpPr/>
          <p:nvPr/>
        </p:nvSpPr>
        <p:spPr>
          <a:xfrm>
            <a:off x="8241876" y="472426"/>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440473" y="472426"/>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662966" y="472426"/>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927676" y="472426"/>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134092" y="469843"/>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343630" y="469843"/>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Bent-Up Arrow 16"/>
          <p:cNvSpPr/>
          <p:nvPr/>
        </p:nvSpPr>
        <p:spPr>
          <a:xfrm>
            <a:off x="7932114" y="3657600"/>
            <a:ext cx="1428462" cy="1944348"/>
          </a:xfrm>
          <a:prstGeom prst="bentUpArrow">
            <a:avLst>
              <a:gd name="adj1" fmla="val 25000"/>
              <a:gd name="adj2" fmla="val 25000"/>
              <a:gd name="adj3" fmla="val 401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VIA DMA</a:t>
            </a:r>
            <a:endParaRPr lang="en-US" dirty="0"/>
          </a:p>
        </p:txBody>
      </p:sp>
      <p:pic>
        <p:nvPicPr>
          <p:cNvPr id="18" name="Picture 2" descr="http://www.smartbrandingco.com/PomPrintBlog/wp-content/uploads/2012/02/Hard_Disk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6168" y="4863153"/>
            <a:ext cx="1671637" cy="1671637"/>
          </a:xfrm>
          <a:prstGeom prst="rect">
            <a:avLst/>
          </a:prstGeom>
          <a:noFill/>
          <a:extLst>
            <a:ext uri="{909E8E84-426E-40DD-AFC4-6F175D3DCCD1}">
              <a14:hiddenFill xmlns:a14="http://schemas.microsoft.com/office/drawing/2010/main">
                <a:solidFill>
                  <a:srgbClr val="FFFFFF"/>
                </a:solidFill>
              </a14:hiddenFill>
            </a:ext>
          </a:extLst>
        </p:spPr>
      </p:pic>
      <p:sp>
        <p:nvSpPr>
          <p:cNvPr id="19" name="Striped Right Arrow 18"/>
          <p:cNvSpPr/>
          <p:nvPr/>
        </p:nvSpPr>
        <p:spPr>
          <a:xfrm>
            <a:off x="4277805" y="4863153"/>
            <a:ext cx="1955301" cy="1524000"/>
          </a:xfrm>
          <a:prstGeom prst="strip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SATA/SAS</a:t>
            </a:r>
            <a:br>
              <a:rPr lang="en-US" dirty="0" smtClean="0"/>
            </a:br>
            <a:r>
              <a:rPr lang="en-US" dirty="0" smtClean="0"/>
              <a:t>PCI-E</a:t>
            </a:r>
            <a:endParaRPr lang="en-US" dirty="0"/>
          </a:p>
        </p:txBody>
      </p:sp>
      <p:sp>
        <p:nvSpPr>
          <p:cNvPr id="20" name="TextBox 19"/>
          <p:cNvSpPr txBox="1"/>
          <p:nvPr/>
        </p:nvSpPr>
        <p:spPr>
          <a:xfrm>
            <a:off x="8244619" y="1867732"/>
            <a:ext cx="1236248" cy="369332"/>
          </a:xfrm>
          <a:prstGeom prst="rect">
            <a:avLst/>
          </a:prstGeom>
          <a:solidFill>
            <a:srgbClr val="C00000"/>
          </a:solidFill>
        </p:spPr>
        <p:txBody>
          <a:bodyPr wrap="square" rtlCol="0">
            <a:spAutoFit/>
          </a:bodyPr>
          <a:lstStyle/>
          <a:p>
            <a:pPr algn="ctr"/>
            <a:r>
              <a:rPr lang="en-US" dirty="0" smtClean="0"/>
              <a:t>RAM</a:t>
            </a:r>
            <a:endParaRPr lang="en-US" dirty="0"/>
          </a:p>
        </p:txBody>
      </p:sp>
      <p:sp>
        <p:nvSpPr>
          <p:cNvPr id="22" name="TextBox 21"/>
          <p:cNvSpPr txBox="1"/>
          <p:nvPr/>
        </p:nvSpPr>
        <p:spPr>
          <a:xfrm>
            <a:off x="989012" y="990600"/>
            <a:ext cx="5393721" cy="1200329"/>
          </a:xfrm>
          <a:prstGeom prst="rect">
            <a:avLst/>
          </a:prstGeom>
          <a:noFill/>
        </p:spPr>
        <p:txBody>
          <a:bodyPr wrap="none" rtlCol="0">
            <a:spAutoFit/>
          </a:bodyPr>
          <a:lstStyle/>
          <a:p>
            <a:r>
              <a:rPr lang="en-US" dirty="0" smtClean="0"/>
              <a:t>CPU does all the “Thinking”</a:t>
            </a:r>
          </a:p>
          <a:p>
            <a:r>
              <a:rPr lang="en-US" dirty="0" smtClean="0"/>
              <a:t>Requests data from disk</a:t>
            </a:r>
          </a:p>
          <a:p>
            <a:r>
              <a:rPr lang="en-US" dirty="0" smtClean="0"/>
              <a:t>Disk returns data to Memory via Direct Memory Access</a:t>
            </a:r>
            <a:br>
              <a:rPr lang="en-US" dirty="0" smtClean="0"/>
            </a:br>
            <a:r>
              <a:rPr lang="en-US" dirty="0" smtClean="0"/>
              <a:t>Memory pushes data to CPU via Front Side Bus</a:t>
            </a:r>
            <a:endParaRPr lang="en-US" dirty="0"/>
          </a:p>
        </p:txBody>
      </p:sp>
      <p:sp>
        <p:nvSpPr>
          <p:cNvPr id="23" name="TextBox 22"/>
          <p:cNvSpPr txBox="1"/>
          <p:nvPr/>
        </p:nvSpPr>
        <p:spPr>
          <a:xfrm>
            <a:off x="989012" y="3648559"/>
            <a:ext cx="3667992" cy="1200329"/>
          </a:xfrm>
          <a:prstGeom prst="rect">
            <a:avLst/>
          </a:prstGeom>
          <a:noFill/>
        </p:spPr>
        <p:txBody>
          <a:bodyPr wrap="none" rtlCol="0">
            <a:spAutoFit/>
          </a:bodyPr>
          <a:lstStyle/>
          <a:p>
            <a:r>
              <a:rPr lang="en-US" dirty="0" smtClean="0"/>
              <a:t>For SQL Server, when the pages</a:t>
            </a:r>
          </a:p>
          <a:p>
            <a:r>
              <a:rPr lang="en-US" dirty="0"/>
              <a:t>a</a:t>
            </a:r>
            <a:r>
              <a:rPr lang="en-US" dirty="0" smtClean="0"/>
              <a:t>re kept in memory, they can be</a:t>
            </a:r>
          </a:p>
          <a:p>
            <a:r>
              <a:rPr lang="en-US" dirty="0"/>
              <a:t>b</a:t>
            </a:r>
            <a:r>
              <a:rPr lang="en-US" dirty="0" smtClean="0"/>
              <a:t>rought back from memory without </a:t>
            </a:r>
          </a:p>
          <a:p>
            <a:r>
              <a:rPr lang="en-US" dirty="0" smtClean="0"/>
              <a:t>having to go to disk.</a:t>
            </a:r>
            <a:endParaRPr lang="en-US" dirty="0"/>
          </a:p>
        </p:txBody>
      </p:sp>
    </p:spTree>
    <p:extLst>
      <p:ext uri="{BB962C8B-B14F-4D97-AF65-F5344CB8AC3E}">
        <p14:creationId xmlns:p14="http://schemas.microsoft.com/office/powerpoint/2010/main" val="22053815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Monitoring</a:t>
            </a:r>
            <a:endParaRPr lang="en-US" dirty="0"/>
          </a:p>
        </p:txBody>
      </p:sp>
      <p:sp>
        <p:nvSpPr>
          <p:cNvPr id="3" name="Content Placeholder 2"/>
          <p:cNvSpPr>
            <a:spLocks noGrp="1"/>
          </p:cNvSpPr>
          <p:nvPr>
            <p:ph idx="1"/>
          </p:nvPr>
        </p:nvSpPr>
        <p:spPr/>
        <p:txBody>
          <a:bodyPr>
            <a:normAutofit lnSpcReduction="10000"/>
          </a:bodyPr>
          <a:lstStyle/>
          <a:p>
            <a:r>
              <a:rPr lang="en-US" dirty="0" smtClean="0"/>
              <a:t>Windows: </a:t>
            </a:r>
            <a:r>
              <a:rPr lang="en-US" dirty="0" err="1" smtClean="0"/>
              <a:t>Perfmon</a:t>
            </a:r>
            <a:endParaRPr lang="en-US" dirty="0" smtClean="0"/>
          </a:p>
          <a:p>
            <a:pPr lvl="1"/>
            <a:r>
              <a:rPr lang="en-US" dirty="0" err="1" smtClean="0"/>
              <a:t>SQLServer:Buffer</a:t>
            </a:r>
            <a:r>
              <a:rPr lang="en-US" dirty="0" smtClean="0"/>
              <a:t> Manager</a:t>
            </a:r>
          </a:p>
          <a:p>
            <a:pPr lvl="2"/>
            <a:r>
              <a:rPr lang="en-US" dirty="0" smtClean="0"/>
              <a:t>Buffer Cache Hit Ratio ~ 90%</a:t>
            </a:r>
          </a:p>
          <a:p>
            <a:pPr lvl="2"/>
            <a:r>
              <a:rPr lang="en-US" dirty="0" smtClean="0"/>
              <a:t>Page Life Expectancy ~ 600+ (it depends)</a:t>
            </a:r>
          </a:p>
          <a:p>
            <a:pPr lvl="1"/>
            <a:r>
              <a:rPr lang="en-US" dirty="0" err="1" smtClean="0"/>
              <a:t>SQLServer:Memory</a:t>
            </a:r>
            <a:r>
              <a:rPr lang="en-US" dirty="0" smtClean="0"/>
              <a:t> Manager</a:t>
            </a:r>
          </a:p>
          <a:p>
            <a:pPr lvl="2"/>
            <a:r>
              <a:rPr lang="en-US" dirty="0" smtClean="0"/>
              <a:t>Database Cache Memory (KB) – How much are we using?</a:t>
            </a:r>
          </a:p>
          <a:p>
            <a:pPr lvl="2"/>
            <a:r>
              <a:rPr lang="en-US" dirty="0" smtClean="0"/>
              <a:t>Memory Grants Pending = 0</a:t>
            </a:r>
          </a:p>
          <a:p>
            <a:pPr lvl="2"/>
            <a:r>
              <a:rPr lang="en-US" dirty="0" smtClean="0"/>
              <a:t>Target Server Memory –how much SQL Server could use</a:t>
            </a:r>
          </a:p>
          <a:p>
            <a:pPr lvl="2"/>
            <a:r>
              <a:rPr lang="en-US" dirty="0" smtClean="0"/>
              <a:t>Total Server Memory – how much SQL Server is using</a:t>
            </a:r>
          </a:p>
          <a:p>
            <a:pPr lvl="1"/>
            <a:r>
              <a:rPr lang="en-US" dirty="0" err="1" smtClean="0"/>
              <a:t>SQLServer:SQL</a:t>
            </a:r>
            <a:r>
              <a:rPr lang="en-US" dirty="0" smtClean="0"/>
              <a:t> Statistics</a:t>
            </a:r>
          </a:p>
          <a:p>
            <a:pPr lvl="2"/>
            <a:r>
              <a:rPr lang="en-US" dirty="0"/>
              <a:t>SQL </a:t>
            </a:r>
            <a:r>
              <a:rPr lang="en-US" dirty="0" smtClean="0"/>
              <a:t>Compilations/sec &amp; Batch Requests/sec</a:t>
            </a:r>
          </a:p>
          <a:p>
            <a:pPr lvl="2"/>
            <a:r>
              <a:rPr lang="en-US" dirty="0" smtClean="0"/>
              <a:t>Find the ratio between them (Compilations/Batch Requests)</a:t>
            </a:r>
          </a:p>
        </p:txBody>
      </p:sp>
    </p:spTree>
    <p:extLst>
      <p:ext uri="{BB962C8B-B14F-4D97-AF65-F5344CB8AC3E}">
        <p14:creationId xmlns:p14="http://schemas.microsoft.com/office/powerpoint/2010/main" val="15657554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SQL Server Data Management Objects</a:t>
            </a:r>
            <a:endParaRPr lang="en-US" dirty="0"/>
          </a:p>
        </p:txBody>
      </p:sp>
      <p:sp>
        <p:nvSpPr>
          <p:cNvPr id="3" name="Content Placeholder 2"/>
          <p:cNvSpPr>
            <a:spLocks noGrp="1"/>
          </p:cNvSpPr>
          <p:nvPr>
            <p:ph idx="1"/>
          </p:nvPr>
        </p:nvSpPr>
        <p:spPr/>
        <p:txBody>
          <a:bodyPr/>
          <a:lstStyle/>
          <a:p>
            <a:r>
              <a:rPr lang="en-US" dirty="0" smtClean="0"/>
              <a:t>SQL Server DMOs</a:t>
            </a:r>
          </a:p>
          <a:p>
            <a:pPr lvl="1"/>
            <a:r>
              <a:rPr lang="en-US" dirty="0" smtClean="0"/>
              <a:t>General: </a:t>
            </a:r>
            <a:r>
              <a:rPr lang="en-US" dirty="0" err="1" smtClean="0"/>
              <a:t>Sys.dm_os_process_memory</a:t>
            </a:r>
            <a:r>
              <a:rPr lang="en-US" dirty="0" smtClean="0"/>
              <a:t> &amp; </a:t>
            </a:r>
            <a:r>
              <a:rPr lang="en-US" dirty="0" err="1" smtClean="0"/>
              <a:t>sys.dm_os_sys_memory</a:t>
            </a:r>
            <a:endParaRPr lang="en-US" dirty="0" smtClean="0"/>
          </a:p>
          <a:p>
            <a:pPr lvl="1"/>
            <a:r>
              <a:rPr lang="en-US" dirty="0" err="1" smtClean="0"/>
              <a:t>Sys.dm_os_buffer_descriptors</a:t>
            </a:r>
            <a:r>
              <a:rPr lang="en-US" dirty="0" smtClean="0"/>
              <a:t> – row for everything in the buffer</a:t>
            </a:r>
          </a:p>
          <a:p>
            <a:pPr lvl="1"/>
            <a:r>
              <a:rPr lang="en-US" dirty="0" smtClean="0"/>
              <a:t>Get per DB: </a:t>
            </a:r>
          </a:p>
          <a:p>
            <a:r>
              <a:rPr lang="en-US" dirty="0" smtClean="0"/>
              <a:t>DBCC MEMORYSTATUS – more than you know what to do with</a:t>
            </a:r>
            <a:endParaRPr lang="en-US" dirty="0"/>
          </a:p>
        </p:txBody>
      </p:sp>
    </p:spTree>
    <p:extLst>
      <p:ext uri="{BB962C8B-B14F-4D97-AF65-F5344CB8AC3E}">
        <p14:creationId xmlns:p14="http://schemas.microsoft.com/office/powerpoint/2010/main" val="34967648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Q&amp;A</a:t>
            </a:r>
            <a:endParaRPr lang="en-US" dirty="0"/>
          </a:p>
        </p:txBody>
      </p:sp>
      <p:sp>
        <p:nvSpPr>
          <p:cNvPr id="3" name="Text Placeholder 2"/>
          <p:cNvSpPr>
            <a:spLocks noGrp="1"/>
          </p:cNvSpPr>
          <p:nvPr>
            <p:ph type="subTitle" idx="1"/>
          </p:nvPr>
        </p:nvSpPr>
        <p:spPr>
          <a:xfrm>
            <a:off x="1065213" y="4800600"/>
            <a:ext cx="8229600" cy="466345"/>
          </a:xfrm>
        </p:spPr>
        <p:txBody>
          <a:bodyPr/>
          <a:lstStyle/>
          <a:p>
            <a:r>
              <a:rPr lang="it-IT" dirty="0"/>
              <a:t>Ayman El-ghazali-www.thesqlpro.com-@thesqlpro</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94812" y="1286255"/>
            <a:ext cx="2369457" cy="3980690"/>
          </a:xfrm>
          <a:prstGeom prst="rect">
            <a:avLst/>
          </a:prstGeom>
        </p:spPr>
      </p:pic>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Pages</a:t>
            </a:r>
            <a:endParaRPr lang="en-US" dirty="0"/>
          </a:p>
        </p:txBody>
      </p:sp>
      <p:sp>
        <p:nvSpPr>
          <p:cNvPr id="4" name="Folded Corner 3"/>
          <p:cNvSpPr/>
          <p:nvPr/>
        </p:nvSpPr>
        <p:spPr>
          <a:xfrm rot="10800000">
            <a:off x="3732212" y="1143000"/>
            <a:ext cx="3657600" cy="48006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732211" y="1828800"/>
            <a:ext cx="3657601"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dirty="0" smtClean="0"/>
              <a:t>Page Header (96 Bytes)</a:t>
            </a:r>
            <a:endParaRPr lang="en-US" dirty="0"/>
          </a:p>
        </p:txBody>
      </p:sp>
      <p:sp>
        <p:nvSpPr>
          <p:cNvPr id="6" name="TextBox 5"/>
          <p:cNvSpPr txBox="1"/>
          <p:nvPr/>
        </p:nvSpPr>
        <p:spPr>
          <a:xfrm>
            <a:off x="3732211" y="2198132"/>
            <a:ext cx="3657601"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smtClean="0"/>
              <a:t>Data Row 1 (100 Bytes)</a:t>
            </a:r>
            <a:endParaRPr lang="en-US" dirty="0"/>
          </a:p>
        </p:txBody>
      </p:sp>
      <p:sp>
        <p:nvSpPr>
          <p:cNvPr id="7" name="TextBox 6"/>
          <p:cNvSpPr txBox="1"/>
          <p:nvPr/>
        </p:nvSpPr>
        <p:spPr>
          <a:xfrm>
            <a:off x="531812" y="6248400"/>
            <a:ext cx="7848600" cy="369332"/>
          </a:xfrm>
          <a:prstGeom prst="rect">
            <a:avLst/>
          </a:prstGeom>
          <a:noFill/>
        </p:spPr>
        <p:txBody>
          <a:bodyPr wrap="square" rtlCol="0">
            <a:spAutoFit/>
          </a:bodyPr>
          <a:lstStyle/>
          <a:p>
            <a:r>
              <a:rPr lang="en-US" dirty="0">
                <a:hlinkClick r:id="rId2"/>
              </a:rPr>
              <a:t>http://technet.microsoft.com/en-us/library/ms190969(v=sql.105).aspx</a:t>
            </a:r>
            <a:endParaRPr lang="en-US" dirty="0"/>
          </a:p>
        </p:txBody>
      </p:sp>
      <p:sp>
        <p:nvSpPr>
          <p:cNvPr id="10" name="TextBox 9"/>
          <p:cNvSpPr txBox="1"/>
          <p:nvPr/>
        </p:nvSpPr>
        <p:spPr>
          <a:xfrm>
            <a:off x="3732210" y="3490794"/>
            <a:ext cx="3124201"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smtClean="0"/>
              <a:t>Data Row 3 (80 Bytes)</a:t>
            </a:r>
            <a:endParaRPr lang="en-US" dirty="0"/>
          </a:p>
        </p:txBody>
      </p:sp>
      <p:sp>
        <p:nvSpPr>
          <p:cNvPr id="11" name="TextBox 10"/>
          <p:cNvSpPr txBox="1"/>
          <p:nvPr/>
        </p:nvSpPr>
        <p:spPr>
          <a:xfrm>
            <a:off x="3732210" y="2567464"/>
            <a:ext cx="3657601" cy="923330"/>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dirty="0" smtClean="0"/>
              <a:t>Data Row 2 (200 Bytes)</a:t>
            </a:r>
            <a:br>
              <a:rPr lang="en-US" dirty="0" smtClean="0"/>
            </a:br>
            <a:r>
              <a:rPr lang="en-US" dirty="0" smtClean="0"/>
              <a:t/>
            </a:r>
            <a:br>
              <a:rPr lang="en-US" dirty="0" smtClean="0"/>
            </a:br>
            <a:endParaRPr lang="en-US" dirty="0"/>
          </a:p>
        </p:txBody>
      </p:sp>
      <p:sp>
        <p:nvSpPr>
          <p:cNvPr id="13" name="TextBox 12"/>
          <p:cNvSpPr txBox="1"/>
          <p:nvPr/>
        </p:nvSpPr>
        <p:spPr>
          <a:xfrm>
            <a:off x="6246812" y="5574269"/>
            <a:ext cx="380999"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smtClean="0"/>
              <a:t>3</a:t>
            </a:r>
            <a:endParaRPr lang="en-US" dirty="0"/>
          </a:p>
        </p:txBody>
      </p:sp>
      <p:sp>
        <p:nvSpPr>
          <p:cNvPr id="14" name="TextBox 13"/>
          <p:cNvSpPr txBox="1"/>
          <p:nvPr/>
        </p:nvSpPr>
        <p:spPr>
          <a:xfrm>
            <a:off x="6627811" y="5574269"/>
            <a:ext cx="380999"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dirty="0" smtClean="0"/>
              <a:t>2</a:t>
            </a:r>
            <a:endParaRPr lang="en-US" dirty="0"/>
          </a:p>
        </p:txBody>
      </p:sp>
      <p:sp>
        <p:nvSpPr>
          <p:cNvPr id="15" name="TextBox 14"/>
          <p:cNvSpPr txBox="1"/>
          <p:nvPr/>
        </p:nvSpPr>
        <p:spPr>
          <a:xfrm>
            <a:off x="7008812" y="5574269"/>
            <a:ext cx="380999"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smtClean="0"/>
              <a:t>1</a:t>
            </a:r>
            <a:endParaRPr lang="en-US" dirty="0"/>
          </a:p>
        </p:txBody>
      </p:sp>
      <p:sp>
        <p:nvSpPr>
          <p:cNvPr id="16" name="TextBox 15"/>
          <p:cNvSpPr txBox="1"/>
          <p:nvPr/>
        </p:nvSpPr>
        <p:spPr>
          <a:xfrm>
            <a:off x="8837612" y="533400"/>
            <a:ext cx="2514600" cy="646331"/>
          </a:xfrm>
          <a:prstGeom prst="rect">
            <a:avLst/>
          </a:prstGeom>
          <a:noFill/>
        </p:spPr>
        <p:txBody>
          <a:bodyPr wrap="square" rtlCol="0">
            <a:spAutoFit/>
          </a:bodyPr>
          <a:lstStyle/>
          <a:p>
            <a:r>
              <a:rPr lang="en-US" dirty="0" smtClean="0"/>
              <a:t>Warning: </a:t>
            </a:r>
            <a:br>
              <a:rPr lang="en-US" dirty="0" smtClean="0"/>
            </a:br>
            <a:r>
              <a:rPr lang="en-US" dirty="0" smtClean="0"/>
              <a:t>Actual colors may vary!</a:t>
            </a:r>
            <a:endParaRPr lang="en-US" dirty="0"/>
          </a:p>
        </p:txBody>
      </p:sp>
      <p:cxnSp>
        <p:nvCxnSpPr>
          <p:cNvPr id="26" name="Elbow Connector 25"/>
          <p:cNvCxnSpPr>
            <a:stCxn id="14" idx="2"/>
            <a:endCxn id="11" idx="1"/>
          </p:cNvCxnSpPr>
          <p:nvPr/>
        </p:nvCxnSpPr>
        <p:spPr>
          <a:xfrm rot="5400000" flipH="1">
            <a:off x="3818025" y="2943315"/>
            <a:ext cx="2914472" cy="3086101"/>
          </a:xfrm>
          <a:prstGeom prst="bentConnector4">
            <a:avLst>
              <a:gd name="adj1" fmla="val -7844"/>
              <a:gd name="adj2" fmla="val 1074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5" idx="2"/>
            <a:endCxn id="6" idx="1"/>
          </p:cNvCxnSpPr>
          <p:nvPr/>
        </p:nvCxnSpPr>
        <p:spPr>
          <a:xfrm rot="5400000" flipH="1">
            <a:off x="3685360" y="2429650"/>
            <a:ext cx="3560803" cy="3467101"/>
          </a:xfrm>
          <a:prstGeom prst="bentConnector4">
            <a:avLst>
              <a:gd name="adj1" fmla="val -6420"/>
              <a:gd name="adj2" fmla="val 1223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3" idx="2"/>
            <a:endCxn id="10" idx="1"/>
          </p:cNvCxnSpPr>
          <p:nvPr/>
        </p:nvCxnSpPr>
        <p:spPr>
          <a:xfrm rot="5400000" flipH="1">
            <a:off x="3950690" y="3456980"/>
            <a:ext cx="2268141" cy="2705102"/>
          </a:xfrm>
          <a:prstGeom prst="bentConnector4">
            <a:avLst>
              <a:gd name="adj1" fmla="val -10079"/>
              <a:gd name="adj2" fmla="val 10845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466012" y="5562600"/>
            <a:ext cx="3974486" cy="646331"/>
          </a:xfrm>
          <a:prstGeom prst="rect">
            <a:avLst/>
          </a:prstGeom>
          <a:noFill/>
        </p:spPr>
        <p:txBody>
          <a:bodyPr wrap="none" rtlCol="0">
            <a:spAutoFit/>
          </a:bodyPr>
          <a:lstStyle/>
          <a:p>
            <a:r>
              <a:rPr lang="en-US" dirty="0" smtClean="0"/>
              <a:t>Row offset: Distance from the first byte </a:t>
            </a:r>
          </a:p>
          <a:p>
            <a:r>
              <a:rPr lang="en-US" dirty="0" smtClean="0"/>
              <a:t>in the row to the start of the page</a:t>
            </a:r>
            <a:endParaRPr lang="en-US" dirty="0"/>
          </a:p>
        </p:txBody>
      </p:sp>
      <p:sp>
        <p:nvSpPr>
          <p:cNvPr id="46" name="TextBox 45"/>
          <p:cNvSpPr txBox="1"/>
          <p:nvPr/>
        </p:nvSpPr>
        <p:spPr>
          <a:xfrm>
            <a:off x="7618412" y="2743200"/>
            <a:ext cx="4419600" cy="1200329"/>
          </a:xfrm>
          <a:prstGeom prst="rect">
            <a:avLst/>
          </a:prstGeom>
          <a:noFill/>
        </p:spPr>
        <p:txBody>
          <a:bodyPr wrap="square" rtlCol="0">
            <a:spAutoFit/>
          </a:bodyPr>
          <a:lstStyle/>
          <a:p>
            <a:r>
              <a:rPr lang="en-US" dirty="0" smtClean="0"/>
              <a:t>For this example:</a:t>
            </a:r>
          </a:p>
          <a:p>
            <a:r>
              <a:rPr lang="en-US" dirty="0" smtClean="0"/>
              <a:t>Row Offset 1 would have the value 196</a:t>
            </a:r>
          </a:p>
          <a:p>
            <a:r>
              <a:rPr lang="en-US" dirty="0" smtClean="0"/>
              <a:t>Row Offset 2 would have the value 396</a:t>
            </a:r>
            <a:br>
              <a:rPr lang="en-US" dirty="0" smtClean="0"/>
            </a:br>
            <a:r>
              <a:rPr lang="en-US" dirty="0" smtClean="0"/>
              <a:t>Row Offset 3 would have the value 476</a:t>
            </a:r>
          </a:p>
        </p:txBody>
      </p:sp>
    </p:spTree>
    <p:extLst>
      <p:ext uri="{BB962C8B-B14F-4D97-AF65-F5344CB8AC3E}">
        <p14:creationId xmlns:p14="http://schemas.microsoft.com/office/powerpoint/2010/main" val="19856797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Pages</a:t>
            </a:r>
            <a:endParaRPr lang="en-US" dirty="0"/>
          </a:p>
        </p:txBody>
      </p:sp>
      <p:sp>
        <p:nvSpPr>
          <p:cNvPr id="3" name="Content Placeholder 2"/>
          <p:cNvSpPr>
            <a:spLocks noGrp="1"/>
          </p:cNvSpPr>
          <p:nvPr>
            <p:ph idx="1"/>
          </p:nvPr>
        </p:nvSpPr>
        <p:spPr/>
        <p:txBody>
          <a:bodyPr/>
          <a:lstStyle/>
          <a:p>
            <a:r>
              <a:rPr lang="en-US" dirty="0" smtClean="0"/>
              <a:t>What was the point of that? Not to test your math skills!</a:t>
            </a:r>
          </a:p>
          <a:p>
            <a:r>
              <a:rPr lang="en-US" dirty="0" smtClean="0"/>
              <a:t>To show you how efficient SQL Server is at saving space</a:t>
            </a:r>
          </a:p>
          <a:p>
            <a:r>
              <a:rPr lang="en-US" dirty="0" smtClean="0"/>
              <a:t>Instead of storing the length of each row, it stores the row offset which gives to important values back</a:t>
            </a:r>
          </a:p>
          <a:p>
            <a:pPr lvl="1"/>
            <a:r>
              <a:rPr lang="en-US" dirty="0" smtClean="0"/>
              <a:t>The size of individual rows</a:t>
            </a:r>
          </a:p>
          <a:p>
            <a:pPr lvl="1"/>
            <a:r>
              <a:rPr lang="en-US" dirty="0" smtClean="0"/>
              <a:t>The location of the row on the page</a:t>
            </a:r>
          </a:p>
          <a:p>
            <a:pPr lvl="1"/>
            <a:r>
              <a:rPr lang="en-US" dirty="0" smtClean="0"/>
              <a:t>Total size of all the rows</a:t>
            </a:r>
          </a:p>
          <a:p>
            <a:pPr lvl="1"/>
            <a:r>
              <a:rPr lang="en-US" dirty="0" smtClean="0"/>
              <a:t>Free space on the page</a:t>
            </a:r>
          </a:p>
        </p:txBody>
      </p:sp>
    </p:spTree>
    <p:extLst>
      <p:ext uri="{BB962C8B-B14F-4D97-AF65-F5344CB8AC3E}">
        <p14:creationId xmlns:p14="http://schemas.microsoft.com/office/powerpoint/2010/main" val="10586036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Extent</a:t>
            </a:r>
            <a:endParaRPr lang="en-US" dirty="0"/>
          </a:p>
        </p:txBody>
      </p:sp>
      <p:sp>
        <p:nvSpPr>
          <p:cNvPr id="3" name="Content Placeholder 2"/>
          <p:cNvSpPr>
            <a:spLocks noGrp="1"/>
          </p:cNvSpPr>
          <p:nvPr>
            <p:ph idx="1"/>
          </p:nvPr>
        </p:nvSpPr>
        <p:spPr/>
        <p:txBody>
          <a:bodyPr/>
          <a:lstStyle/>
          <a:p>
            <a:r>
              <a:rPr lang="en-US" dirty="0" smtClean="0"/>
              <a:t>A set of 8 Pages</a:t>
            </a:r>
          </a:p>
          <a:p>
            <a:r>
              <a:rPr lang="en-US" dirty="0" smtClean="0"/>
              <a:t>1 Page = 8KB | 8 Pages = 64 KB</a:t>
            </a:r>
          </a:p>
          <a:p>
            <a:r>
              <a:rPr lang="en-US" dirty="0" smtClean="0"/>
              <a:t>16 Extents per MB | 16,000 Per GB</a:t>
            </a:r>
          </a:p>
          <a:p>
            <a:r>
              <a:rPr lang="en-US" dirty="0" smtClean="0"/>
              <a:t>Basic unit of space management for SQL Server data and index pages</a:t>
            </a:r>
          </a:p>
          <a:p>
            <a:r>
              <a:rPr lang="en-US" dirty="0" smtClean="0"/>
              <a:t>Two Types</a:t>
            </a:r>
          </a:p>
          <a:p>
            <a:pPr lvl="1"/>
            <a:r>
              <a:rPr lang="en-US" dirty="0" smtClean="0"/>
              <a:t>Mixed: contains pages owned by multiple objects (up to 8)</a:t>
            </a:r>
          </a:p>
          <a:p>
            <a:pPr lvl="1"/>
            <a:r>
              <a:rPr lang="en-US" dirty="0" smtClean="0"/>
              <a:t>Uniform: all pages contained within come from one object and the entire extent can only be used by that object</a:t>
            </a:r>
            <a:endParaRPr lang="en-US" dirty="0"/>
          </a:p>
        </p:txBody>
      </p:sp>
    </p:spTree>
    <p:extLst>
      <p:ext uri="{BB962C8B-B14F-4D97-AF65-F5344CB8AC3E}">
        <p14:creationId xmlns:p14="http://schemas.microsoft.com/office/powerpoint/2010/main" val="42927346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an 50"/>
          <p:cNvSpPr/>
          <p:nvPr/>
        </p:nvSpPr>
        <p:spPr>
          <a:xfrm>
            <a:off x="2284412" y="0"/>
            <a:ext cx="7796258" cy="6546007"/>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5" name="Folded Corner 4"/>
          <p:cNvSpPr/>
          <p:nvPr/>
        </p:nvSpPr>
        <p:spPr>
          <a:xfrm rot="10800000">
            <a:off x="2938041" y="16692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lded Corner 5"/>
          <p:cNvSpPr/>
          <p:nvPr/>
        </p:nvSpPr>
        <p:spPr>
          <a:xfrm rot="10800000">
            <a:off x="3527471" y="16692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lded Corner 6"/>
          <p:cNvSpPr/>
          <p:nvPr/>
        </p:nvSpPr>
        <p:spPr>
          <a:xfrm rot="10800000">
            <a:off x="4108588" y="16692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lded Corner 7"/>
          <p:cNvSpPr/>
          <p:nvPr/>
        </p:nvSpPr>
        <p:spPr>
          <a:xfrm rot="10800000">
            <a:off x="4689704" y="16692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lded Corner 8"/>
          <p:cNvSpPr/>
          <p:nvPr/>
        </p:nvSpPr>
        <p:spPr>
          <a:xfrm rot="10800000">
            <a:off x="2938040" y="9072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lded Corner 9"/>
          <p:cNvSpPr/>
          <p:nvPr/>
        </p:nvSpPr>
        <p:spPr>
          <a:xfrm rot="10800000">
            <a:off x="3527470" y="9072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lded Corner 10"/>
          <p:cNvSpPr/>
          <p:nvPr/>
        </p:nvSpPr>
        <p:spPr>
          <a:xfrm rot="10800000">
            <a:off x="4108587" y="9072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lded Corner 11"/>
          <p:cNvSpPr/>
          <p:nvPr/>
        </p:nvSpPr>
        <p:spPr>
          <a:xfrm rot="10800000">
            <a:off x="4689703" y="9072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2938039" y="403407"/>
            <a:ext cx="3352800" cy="369332"/>
          </a:xfrm>
          <a:prstGeom prst="rect">
            <a:avLst/>
          </a:prstGeom>
          <a:noFill/>
        </p:spPr>
        <p:txBody>
          <a:bodyPr wrap="square" rtlCol="0">
            <a:spAutoFit/>
          </a:bodyPr>
          <a:lstStyle/>
          <a:p>
            <a:r>
              <a:rPr lang="en-US" dirty="0" smtClean="0">
                <a:solidFill>
                  <a:schemeClr val="bg1"/>
                </a:solidFill>
              </a:rPr>
              <a:t>Uniform Extents</a:t>
            </a:r>
            <a:endParaRPr lang="en-US" dirty="0">
              <a:solidFill>
                <a:schemeClr val="bg1"/>
              </a:solidFill>
            </a:endParaRPr>
          </a:p>
        </p:txBody>
      </p:sp>
      <p:sp>
        <p:nvSpPr>
          <p:cNvPr id="14" name="Folded Corner 13"/>
          <p:cNvSpPr/>
          <p:nvPr/>
        </p:nvSpPr>
        <p:spPr>
          <a:xfrm rot="10800000">
            <a:off x="7186008" y="1669207"/>
            <a:ext cx="533400" cy="685800"/>
          </a:xfrm>
          <a:prstGeom prst="foldedCorner">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sp>
        <p:nvSpPr>
          <p:cNvPr id="15" name="Folded Corner 14"/>
          <p:cNvSpPr/>
          <p:nvPr/>
        </p:nvSpPr>
        <p:spPr>
          <a:xfrm rot="10800000">
            <a:off x="7775438" y="1669207"/>
            <a:ext cx="533400" cy="68580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 name="Folded Corner 15"/>
          <p:cNvSpPr/>
          <p:nvPr/>
        </p:nvSpPr>
        <p:spPr>
          <a:xfrm rot="10800000">
            <a:off x="8356555" y="1669207"/>
            <a:ext cx="533400" cy="68580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7" name="Folded Corner 16"/>
          <p:cNvSpPr/>
          <p:nvPr/>
        </p:nvSpPr>
        <p:spPr>
          <a:xfrm rot="10800000">
            <a:off x="8937671" y="1669207"/>
            <a:ext cx="533400" cy="685800"/>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8" name="Folded Corner 17"/>
          <p:cNvSpPr/>
          <p:nvPr/>
        </p:nvSpPr>
        <p:spPr>
          <a:xfrm rot="10800000">
            <a:off x="7186007" y="907208"/>
            <a:ext cx="533400" cy="68580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9" name="Folded Corner 18"/>
          <p:cNvSpPr/>
          <p:nvPr/>
        </p:nvSpPr>
        <p:spPr>
          <a:xfrm rot="10800000">
            <a:off x="7775437" y="907208"/>
            <a:ext cx="533400" cy="685800"/>
          </a:xfrm>
          <a:prstGeom prst="foldedCorner">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sp>
        <p:nvSpPr>
          <p:cNvPr id="20" name="Folded Corner 19"/>
          <p:cNvSpPr/>
          <p:nvPr/>
        </p:nvSpPr>
        <p:spPr>
          <a:xfrm rot="10800000">
            <a:off x="8356554" y="907208"/>
            <a:ext cx="533400" cy="68580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Folded Corner 20"/>
          <p:cNvSpPr/>
          <p:nvPr/>
        </p:nvSpPr>
        <p:spPr>
          <a:xfrm rot="10800000">
            <a:off x="8937670" y="907208"/>
            <a:ext cx="533400" cy="685800"/>
          </a:xfrm>
          <a:prstGeom prst="foldedCorne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2" name="TextBox 21"/>
          <p:cNvSpPr txBox="1"/>
          <p:nvPr/>
        </p:nvSpPr>
        <p:spPr>
          <a:xfrm>
            <a:off x="7186007" y="403407"/>
            <a:ext cx="3352800" cy="369332"/>
          </a:xfrm>
          <a:prstGeom prst="rect">
            <a:avLst/>
          </a:prstGeom>
          <a:noFill/>
        </p:spPr>
        <p:txBody>
          <a:bodyPr wrap="square" rtlCol="0">
            <a:spAutoFit/>
          </a:bodyPr>
          <a:lstStyle/>
          <a:p>
            <a:r>
              <a:rPr lang="en-US" dirty="0" smtClean="0">
                <a:solidFill>
                  <a:schemeClr val="bg1"/>
                </a:solidFill>
              </a:rPr>
              <a:t>Mixed Extent</a:t>
            </a:r>
            <a:endParaRPr lang="en-US" dirty="0">
              <a:solidFill>
                <a:schemeClr val="bg1"/>
              </a:solidFill>
            </a:endParaRPr>
          </a:p>
        </p:txBody>
      </p:sp>
      <p:sp>
        <p:nvSpPr>
          <p:cNvPr id="31" name="Folded Corner 30"/>
          <p:cNvSpPr/>
          <p:nvPr/>
        </p:nvSpPr>
        <p:spPr>
          <a:xfrm rot="10800000">
            <a:off x="2938041" y="34980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olded Corner 31"/>
          <p:cNvSpPr/>
          <p:nvPr/>
        </p:nvSpPr>
        <p:spPr>
          <a:xfrm rot="10800000">
            <a:off x="3527471" y="34980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olded Corner 32"/>
          <p:cNvSpPr/>
          <p:nvPr/>
        </p:nvSpPr>
        <p:spPr>
          <a:xfrm rot="10800000">
            <a:off x="4108588" y="34980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olded Corner 33"/>
          <p:cNvSpPr/>
          <p:nvPr/>
        </p:nvSpPr>
        <p:spPr>
          <a:xfrm rot="10800000">
            <a:off x="4689704" y="34980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olded Corner 34"/>
          <p:cNvSpPr/>
          <p:nvPr/>
        </p:nvSpPr>
        <p:spPr>
          <a:xfrm rot="10800000">
            <a:off x="2938040" y="27360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olded Corner 35"/>
          <p:cNvSpPr/>
          <p:nvPr/>
        </p:nvSpPr>
        <p:spPr>
          <a:xfrm rot="10800000">
            <a:off x="3527470" y="27360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olded Corner 36"/>
          <p:cNvSpPr/>
          <p:nvPr/>
        </p:nvSpPr>
        <p:spPr>
          <a:xfrm rot="10800000">
            <a:off x="4108587" y="27360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olded Corner 37"/>
          <p:cNvSpPr/>
          <p:nvPr/>
        </p:nvSpPr>
        <p:spPr>
          <a:xfrm rot="10800000">
            <a:off x="4689703" y="27360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olded Corner 38"/>
          <p:cNvSpPr/>
          <p:nvPr/>
        </p:nvSpPr>
        <p:spPr>
          <a:xfrm rot="10800000">
            <a:off x="2938040" y="52506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olded Corner 39"/>
          <p:cNvSpPr/>
          <p:nvPr/>
        </p:nvSpPr>
        <p:spPr>
          <a:xfrm rot="10800000">
            <a:off x="3527470" y="52506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olded Corner 40"/>
          <p:cNvSpPr/>
          <p:nvPr/>
        </p:nvSpPr>
        <p:spPr>
          <a:xfrm rot="10800000">
            <a:off x="4108587" y="52506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olded Corner 41"/>
          <p:cNvSpPr/>
          <p:nvPr/>
        </p:nvSpPr>
        <p:spPr>
          <a:xfrm rot="10800000">
            <a:off x="4689703" y="52506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olded Corner 42"/>
          <p:cNvSpPr/>
          <p:nvPr/>
        </p:nvSpPr>
        <p:spPr>
          <a:xfrm rot="10800000">
            <a:off x="2938039" y="44886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olded Corner 43"/>
          <p:cNvSpPr/>
          <p:nvPr/>
        </p:nvSpPr>
        <p:spPr>
          <a:xfrm rot="10800000">
            <a:off x="3527469" y="44886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olded Corner 44"/>
          <p:cNvSpPr/>
          <p:nvPr/>
        </p:nvSpPr>
        <p:spPr>
          <a:xfrm rot="10800000">
            <a:off x="4108586" y="44886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olded Corner 45"/>
          <p:cNvSpPr/>
          <p:nvPr/>
        </p:nvSpPr>
        <p:spPr>
          <a:xfrm rot="10800000">
            <a:off x="4689702" y="44886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p:cNvSpPr txBox="1"/>
          <p:nvPr/>
        </p:nvSpPr>
        <p:spPr>
          <a:xfrm>
            <a:off x="5286507" y="1065441"/>
            <a:ext cx="965329" cy="646331"/>
          </a:xfrm>
          <a:prstGeom prst="rect">
            <a:avLst/>
          </a:prstGeom>
          <a:noFill/>
        </p:spPr>
        <p:txBody>
          <a:bodyPr wrap="none" rtlCol="0">
            <a:spAutoFit/>
          </a:bodyPr>
          <a:lstStyle/>
          <a:p>
            <a:r>
              <a:rPr lang="en-US" dirty="0" smtClean="0">
                <a:solidFill>
                  <a:schemeClr val="bg1"/>
                </a:solidFill>
              </a:rPr>
              <a:t>Extent 1</a:t>
            </a:r>
          </a:p>
          <a:p>
            <a:r>
              <a:rPr lang="en-US" dirty="0" smtClean="0">
                <a:solidFill>
                  <a:schemeClr val="bg1"/>
                </a:solidFill>
              </a:rPr>
              <a:t>(Table1)</a:t>
            </a:r>
            <a:endParaRPr lang="en-US" dirty="0">
              <a:solidFill>
                <a:schemeClr val="bg1"/>
              </a:solidFill>
            </a:endParaRPr>
          </a:p>
        </p:txBody>
      </p:sp>
      <p:sp>
        <p:nvSpPr>
          <p:cNvPr id="48" name="TextBox 47"/>
          <p:cNvSpPr txBox="1"/>
          <p:nvPr/>
        </p:nvSpPr>
        <p:spPr>
          <a:xfrm>
            <a:off x="5291642" y="2894242"/>
            <a:ext cx="979755" cy="923330"/>
          </a:xfrm>
          <a:prstGeom prst="rect">
            <a:avLst/>
          </a:prstGeom>
          <a:noFill/>
        </p:spPr>
        <p:txBody>
          <a:bodyPr wrap="none" rtlCol="0">
            <a:spAutoFit/>
          </a:bodyPr>
          <a:lstStyle/>
          <a:p>
            <a:r>
              <a:rPr lang="en-US" dirty="0" smtClean="0">
                <a:solidFill>
                  <a:schemeClr val="bg1"/>
                </a:solidFill>
              </a:rPr>
              <a:t>Extent 2</a:t>
            </a:r>
          </a:p>
          <a:p>
            <a:r>
              <a:rPr lang="en-US" dirty="0">
                <a:solidFill>
                  <a:schemeClr val="bg1"/>
                </a:solidFill>
              </a:rPr>
              <a:t>(</a:t>
            </a:r>
            <a:r>
              <a:rPr lang="en-US" dirty="0" smtClean="0">
                <a:solidFill>
                  <a:schemeClr val="bg1"/>
                </a:solidFill>
              </a:rPr>
              <a:t>Table2)</a:t>
            </a:r>
            <a:endParaRPr lang="en-US" dirty="0">
              <a:solidFill>
                <a:schemeClr val="bg1"/>
              </a:solidFill>
            </a:endParaRPr>
          </a:p>
          <a:p>
            <a:endParaRPr lang="en-US" dirty="0">
              <a:solidFill>
                <a:schemeClr val="bg1"/>
              </a:solidFill>
            </a:endParaRPr>
          </a:p>
        </p:txBody>
      </p:sp>
      <p:sp>
        <p:nvSpPr>
          <p:cNvPr id="49" name="TextBox 48"/>
          <p:cNvSpPr txBox="1"/>
          <p:nvPr/>
        </p:nvSpPr>
        <p:spPr>
          <a:xfrm>
            <a:off x="5286507" y="4646842"/>
            <a:ext cx="965329" cy="923330"/>
          </a:xfrm>
          <a:prstGeom prst="rect">
            <a:avLst/>
          </a:prstGeom>
          <a:noFill/>
        </p:spPr>
        <p:txBody>
          <a:bodyPr wrap="none" rtlCol="0">
            <a:spAutoFit/>
          </a:bodyPr>
          <a:lstStyle/>
          <a:p>
            <a:r>
              <a:rPr lang="en-US" dirty="0" smtClean="0">
                <a:solidFill>
                  <a:schemeClr val="bg1"/>
                </a:solidFill>
              </a:rPr>
              <a:t>Extent 3</a:t>
            </a:r>
          </a:p>
          <a:p>
            <a:r>
              <a:rPr lang="en-US" dirty="0">
                <a:solidFill>
                  <a:schemeClr val="bg1"/>
                </a:solidFill>
              </a:rPr>
              <a:t>(Table1)</a:t>
            </a:r>
          </a:p>
          <a:p>
            <a:endParaRPr lang="en-US" dirty="0">
              <a:solidFill>
                <a:schemeClr val="bg1"/>
              </a:solidFill>
            </a:endParaRPr>
          </a:p>
        </p:txBody>
      </p:sp>
      <p:sp>
        <p:nvSpPr>
          <p:cNvPr id="50" name="Folded Corner 49"/>
          <p:cNvSpPr/>
          <p:nvPr/>
        </p:nvSpPr>
        <p:spPr>
          <a:xfrm flipH="1" flipV="1">
            <a:off x="1007329" y="3044403"/>
            <a:ext cx="533400" cy="907207"/>
          </a:xfrm>
          <a:prstGeom prst="foldedCorner">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en-US" dirty="0" smtClean="0"/>
              <a:t>IAM1</a:t>
            </a:r>
            <a:endParaRPr lang="en-US" dirty="0"/>
          </a:p>
        </p:txBody>
      </p:sp>
      <p:sp>
        <p:nvSpPr>
          <p:cNvPr id="2" name="TextBox 1"/>
          <p:cNvSpPr txBox="1"/>
          <p:nvPr/>
        </p:nvSpPr>
        <p:spPr>
          <a:xfrm>
            <a:off x="7069788" y="5942467"/>
            <a:ext cx="2667000" cy="369332"/>
          </a:xfrm>
          <a:prstGeom prst="rect">
            <a:avLst/>
          </a:prstGeom>
          <a:noFill/>
        </p:spPr>
        <p:txBody>
          <a:bodyPr wrap="square" rtlCol="0">
            <a:spAutoFit/>
          </a:bodyPr>
          <a:lstStyle/>
          <a:p>
            <a:r>
              <a:rPr lang="en-US" dirty="0" smtClean="0">
                <a:solidFill>
                  <a:schemeClr val="bg1"/>
                </a:solidFill>
              </a:rPr>
              <a:t>Allocation Bitmaps</a:t>
            </a:r>
            <a:endParaRPr lang="en-US" dirty="0">
              <a:solidFill>
                <a:schemeClr val="bg1"/>
              </a:solidFill>
            </a:endParaRPr>
          </a:p>
        </p:txBody>
      </p:sp>
      <p:sp>
        <p:nvSpPr>
          <p:cNvPr id="3" name="TextBox 2"/>
          <p:cNvSpPr txBox="1"/>
          <p:nvPr/>
        </p:nvSpPr>
        <p:spPr>
          <a:xfrm>
            <a:off x="6084795" y="773668"/>
            <a:ext cx="847817" cy="369332"/>
          </a:xfrm>
          <a:prstGeom prst="rect">
            <a:avLst/>
          </a:prstGeom>
          <a:noFill/>
        </p:spPr>
        <p:txBody>
          <a:bodyPr wrap="square" rtlCol="0">
            <a:spAutoFit/>
          </a:bodyPr>
          <a:lstStyle/>
          <a:p>
            <a:r>
              <a:rPr lang="en-US" dirty="0" smtClean="0">
                <a:solidFill>
                  <a:schemeClr val="bg1"/>
                </a:solidFill>
              </a:rPr>
              <a:t>Table3</a:t>
            </a:r>
            <a:endParaRPr lang="en-US" dirty="0">
              <a:solidFill>
                <a:schemeClr val="bg1"/>
              </a:solidFill>
            </a:endParaRPr>
          </a:p>
        </p:txBody>
      </p:sp>
      <p:cxnSp>
        <p:nvCxnSpPr>
          <p:cNvPr id="29" name="Elbow Connector 28"/>
          <p:cNvCxnSpPr>
            <a:stCxn id="3" idx="2"/>
            <a:endCxn id="14" idx="3"/>
          </p:cNvCxnSpPr>
          <p:nvPr/>
        </p:nvCxnSpPr>
        <p:spPr>
          <a:xfrm rot="16200000" flipH="1">
            <a:off x="6412803" y="1238901"/>
            <a:ext cx="869107" cy="677304"/>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 idx="3"/>
            <a:endCxn id="19" idx="3"/>
          </p:cNvCxnSpPr>
          <p:nvPr/>
        </p:nvCxnSpPr>
        <p:spPr>
          <a:xfrm>
            <a:off x="6932612" y="958334"/>
            <a:ext cx="842825" cy="291774"/>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2" name="Right Bracket 61"/>
          <p:cNvSpPr/>
          <p:nvPr/>
        </p:nvSpPr>
        <p:spPr>
          <a:xfrm rot="5400000">
            <a:off x="8180777" y="1095768"/>
            <a:ext cx="306157" cy="2531512"/>
          </a:xfrm>
          <a:prstGeom prst="rightBracket">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Right Bracket 62"/>
          <p:cNvSpPr/>
          <p:nvPr/>
        </p:nvSpPr>
        <p:spPr>
          <a:xfrm>
            <a:off x="5043234" y="661694"/>
            <a:ext cx="306157" cy="5434305"/>
          </a:xfrm>
          <a:prstGeom prst="rightBracket">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9" name="Elbow Connector 68"/>
          <p:cNvCxnSpPr>
            <a:stCxn id="53" idx="3"/>
          </p:cNvCxnSpPr>
          <p:nvPr/>
        </p:nvCxnSpPr>
        <p:spPr>
          <a:xfrm rot="10800000">
            <a:off x="5349393" y="3581403"/>
            <a:ext cx="2441649" cy="1863227"/>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52" idx="2"/>
            <a:endCxn id="62" idx="2"/>
          </p:cNvCxnSpPr>
          <p:nvPr/>
        </p:nvCxnSpPr>
        <p:spPr>
          <a:xfrm flipH="1" flipV="1">
            <a:off x="8333856" y="2514603"/>
            <a:ext cx="8456" cy="140962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2" name="Folded Corner 51"/>
          <p:cNvSpPr/>
          <p:nvPr/>
        </p:nvSpPr>
        <p:spPr>
          <a:xfrm flipH="1" flipV="1">
            <a:off x="8075612" y="3924223"/>
            <a:ext cx="533400" cy="907207"/>
          </a:xfrm>
          <a:prstGeom prst="foldedCorner">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en-US" dirty="0" smtClean="0"/>
              <a:t>SGAM</a:t>
            </a:r>
            <a:endParaRPr lang="en-US" dirty="0"/>
          </a:p>
        </p:txBody>
      </p:sp>
      <p:sp>
        <p:nvSpPr>
          <p:cNvPr id="53" name="Folded Corner 52"/>
          <p:cNvSpPr/>
          <p:nvPr/>
        </p:nvSpPr>
        <p:spPr>
          <a:xfrm flipH="1" flipV="1">
            <a:off x="7791041" y="4991026"/>
            <a:ext cx="533400" cy="907207"/>
          </a:xfrm>
          <a:prstGeom prst="foldedCorner">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en-US" dirty="0" smtClean="0"/>
              <a:t>GAM</a:t>
            </a:r>
            <a:endParaRPr lang="en-US" dirty="0"/>
          </a:p>
        </p:txBody>
      </p:sp>
      <p:sp>
        <p:nvSpPr>
          <p:cNvPr id="54" name="Folded Corner 53"/>
          <p:cNvSpPr/>
          <p:nvPr/>
        </p:nvSpPr>
        <p:spPr>
          <a:xfrm flipH="1" flipV="1">
            <a:off x="8402455" y="4991025"/>
            <a:ext cx="533400" cy="907207"/>
          </a:xfrm>
          <a:prstGeom prst="foldedCorner">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en-US" dirty="0" smtClean="0"/>
              <a:t>PFS</a:t>
            </a:r>
            <a:endParaRPr lang="en-US" dirty="0"/>
          </a:p>
        </p:txBody>
      </p:sp>
      <p:sp>
        <p:nvSpPr>
          <p:cNvPr id="56" name="Folded Corner 55"/>
          <p:cNvSpPr/>
          <p:nvPr/>
        </p:nvSpPr>
        <p:spPr>
          <a:xfrm flipH="1" flipV="1">
            <a:off x="1765306" y="3044403"/>
            <a:ext cx="533400" cy="907207"/>
          </a:xfrm>
          <a:prstGeom prst="foldedCorner">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en-US" dirty="0" smtClean="0"/>
              <a:t>IAM2</a:t>
            </a:r>
            <a:endParaRPr lang="en-US" dirty="0"/>
          </a:p>
        </p:txBody>
      </p:sp>
      <p:sp>
        <p:nvSpPr>
          <p:cNvPr id="64" name="Left Bracket 63"/>
          <p:cNvSpPr/>
          <p:nvPr/>
        </p:nvSpPr>
        <p:spPr>
          <a:xfrm>
            <a:off x="2740907" y="856132"/>
            <a:ext cx="347872" cy="1537618"/>
          </a:xfrm>
          <a:prstGeom prst="leftBracket">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Left Bracket 65"/>
          <p:cNvSpPr/>
          <p:nvPr/>
        </p:nvSpPr>
        <p:spPr>
          <a:xfrm>
            <a:off x="2741612" y="2691740"/>
            <a:ext cx="347872" cy="1537618"/>
          </a:xfrm>
          <a:prstGeom prst="leftBracket">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Left Bracket 66"/>
          <p:cNvSpPr/>
          <p:nvPr/>
        </p:nvSpPr>
        <p:spPr>
          <a:xfrm>
            <a:off x="2733830" y="4451206"/>
            <a:ext cx="347872" cy="1537618"/>
          </a:xfrm>
          <a:prstGeom prst="leftBracket">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7" name="Straight Arrow Connector 56"/>
          <p:cNvCxnSpPr/>
          <p:nvPr/>
        </p:nvCxnSpPr>
        <p:spPr>
          <a:xfrm>
            <a:off x="2326626" y="3498006"/>
            <a:ext cx="439635"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50" idx="2"/>
            <a:endCxn id="64" idx="1"/>
          </p:cNvCxnSpPr>
          <p:nvPr/>
        </p:nvCxnSpPr>
        <p:spPr>
          <a:xfrm rot="5400000" flipH="1" flipV="1">
            <a:off x="1297737" y="1601233"/>
            <a:ext cx="1419462" cy="1466878"/>
          </a:xfrm>
          <a:prstGeom prst="bentConnector2">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p:cNvCxnSpPr>
            <a:stCxn id="50" idx="0"/>
            <a:endCxn id="67" idx="1"/>
          </p:cNvCxnSpPr>
          <p:nvPr/>
        </p:nvCxnSpPr>
        <p:spPr>
          <a:xfrm rot="16200000" flipH="1">
            <a:off x="1369727" y="3855911"/>
            <a:ext cx="1268405" cy="1459801"/>
          </a:xfrm>
          <a:prstGeom prst="bentConnector2">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9491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Allocation Bitmap Pages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 internal “directory” of information on pages</a:t>
            </a:r>
          </a:p>
          <a:p>
            <a:r>
              <a:rPr lang="en-US" dirty="0" smtClean="0"/>
              <a:t>GAM </a:t>
            </a:r>
          </a:p>
          <a:p>
            <a:pPr lvl="1"/>
            <a:r>
              <a:rPr lang="en-US" dirty="0" smtClean="0"/>
              <a:t>Which extents are available for allocation</a:t>
            </a:r>
          </a:p>
          <a:p>
            <a:pPr lvl="1"/>
            <a:r>
              <a:rPr lang="en-US" dirty="0"/>
              <a:t>Covers a 4GB interval of </a:t>
            </a:r>
            <a:r>
              <a:rPr lang="en-US" dirty="0" smtClean="0"/>
              <a:t>data</a:t>
            </a:r>
            <a:endParaRPr lang="en-US" dirty="0" smtClean="0"/>
          </a:p>
          <a:p>
            <a:r>
              <a:rPr lang="en-US" dirty="0" smtClean="0"/>
              <a:t>SGAM</a:t>
            </a:r>
          </a:p>
          <a:p>
            <a:pPr lvl="1"/>
            <a:r>
              <a:rPr lang="en-US" dirty="0" smtClean="0"/>
              <a:t>Which mix extents have at least one page to allocate</a:t>
            </a:r>
          </a:p>
          <a:p>
            <a:pPr lvl="1"/>
            <a:r>
              <a:rPr lang="en-US" dirty="0"/>
              <a:t>Covers a 4GB interval of </a:t>
            </a:r>
            <a:r>
              <a:rPr lang="en-US" dirty="0" smtClean="0"/>
              <a:t>data</a:t>
            </a:r>
            <a:endParaRPr lang="en-US" dirty="0" smtClean="0"/>
          </a:p>
          <a:p>
            <a:r>
              <a:rPr lang="en-US" dirty="0" smtClean="0"/>
              <a:t>PFS</a:t>
            </a:r>
          </a:p>
          <a:p>
            <a:pPr lvl="1"/>
            <a:r>
              <a:rPr lang="en-US" dirty="0" smtClean="0"/>
              <a:t>Used to track how much free space is on pages</a:t>
            </a:r>
          </a:p>
          <a:p>
            <a:pPr lvl="1"/>
            <a:r>
              <a:rPr lang="en-US" dirty="0" smtClean="0"/>
              <a:t>Tracks other attributes as well</a:t>
            </a:r>
          </a:p>
          <a:p>
            <a:pPr lvl="1"/>
            <a:r>
              <a:rPr lang="en-US" dirty="0"/>
              <a:t>Covers a </a:t>
            </a:r>
            <a:r>
              <a:rPr lang="en-US" dirty="0" smtClean="0"/>
              <a:t>64MB </a:t>
            </a:r>
            <a:r>
              <a:rPr lang="en-US" dirty="0"/>
              <a:t>interval of </a:t>
            </a:r>
            <a:r>
              <a:rPr lang="en-US" dirty="0" smtClean="0"/>
              <a:t>data</a:t>
            </a:r>
            <a:endParaRPr lang="en-US" dirty="0"/>
          </a:p>
        </p:txBody>
      </p:sp>
    </p:spTree>
    <p:extLst>
      <p:ext uri="{BB962C8B-B14F-4D97-AF65-F5344CB8AC3E}">
        <p14:creationId xmlns:p14="http://schemas.microsoft.com/office/powerpoint/2010/main" val="14465422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lded Corner 3"/>
          <p:cNvSpPr/>
          <p:nvPr/>
        </p:nvSpPr>
        <p:spPr>
          <a:xfrm flipH="1" flipV="1">
            <a:off x="1903412" y="609600"/>
            <a:ext cx="6705600" cy="5943600"/>
          </a:xfrm>
          <a:prstGeom prst="foldedCorner">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en-US" dirty="0" smtClean="0"/>
              <a:t>GAM</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344333899"/>
              </p:ext>
            </p:extLst>
          </p:nvPr>
        </p:nvGraphicFramePr>
        <p:xfrm>
          <a:off x="2894013" y="1803401"/>
          <a:ext cx="5207000" cy="3657600"/>
        </p:xfrm>
        <a:graphic>
          <a:graphicData uri="http://schemas.openxmlformats.org/drawingml/2006/table">
            <a:tbl>
              <a:tblPr firstRow="1" bandRow="1">
                <a:tableStyleId>{5C22544A-7EE6-4342-B048-85BDC9FD1C3A}</a:tableStyleId>
              </a:tblPr>
              <a:tblGrid>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tblGrid>
              <a:tr h="32512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2512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2512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2512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2512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2512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2512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2512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2512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2512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bl>
          </a:graphicData>
        </a:graphic>
      </p:graphicFrame>
      <p:sp>
        <p:nvSpPr>
          <p:cNvPr id="8" name="TextBox 7"/>
          <p:cNvSpPr txBox="1"/>
          <p:nvPr/>
        </p:nvSpPr>
        <p:spPr>
          <a:xfrm>
            <a:off x="2817812" y="1143000"/>
            <a:ext cx="1371599" cy="369332"/>
          </a:xfrm>
          <a:prstGeom prst="rect">
            <a:avLst/>
          </a:prstGeom>
          <a:noFill/>
        </p:spPr>
        <p:txBody>
          <a:bodyPr wrap="square" rtlCol="0">
            <a:spAutoFit/>
          </a:bodyPr>
          <a:lstStyle/>
          <a:p>
            <a:r>
              <a:rPr lang="en-US" dirty="0" smtClean="0"/>
              <a:t>Extent 0</a:t>
            </a:r>
            <a:endParaRPr lang="en-US" dirty="0"/>
          </a:p>
        </p:txBody>
      </p:sp>
      <p:sp>
        <p:nvSpPr>
          <p:cNvPr id="9" name="TextBox 8"/>
          <p:cNvSpPr txBox="1"/>
          <p:nvPr/>
        </p:nvSpPr>
        <p:spPr>
          <a:xfrm>
            <a:off x="6475412" y="5943600"/>
            <a:ext cx="1371599" cy="369332"/>
          </a:xfrm>
          <a:prstGeom prst="rect">
            <a:avLst/>
          </a:prstGeom>
          <a:noFill/>
        </p:spPr>
        <p:txBody>
          <a:bodyPr wrap="square" rtlCol="0">
            <a:spAutoFit/>
          </a:bodyPr>
          <a:lstStyle/>
          <a:p>
            <a:r>
              <a:rPr lang="en-US" dirty="0" smtClean="0"/>
              <a:t>Extent 250</a:t>
            </a:r>
            <a:endParaRPr lang="en-US" dirty="0"/>
          </a:p>
        </p:txBody>
      </p:sp>
      <p:cxnSp>
        <p:nvCxnSpPr>
          <p:cNvPr id="11" name="Straight Arrow Connector 10"/>
          <p:cNvCxnSpPr/>
          <p:nvPr/>
        </p:nvCxnSpPr>
        <p:spPr>
          <a:xfrm flipV="1">
            <a:off x="7161212" y="5334000"/>
            <a:ext cx="838200" cy="60960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2"/>
          </p:cNvCxnSpPr>
          <p:nvPr/>
        </p:nvCxnSpPr>
        <p:spPr>
          <a:xfrm flipH="1">
            <a:off x="2970212" y="1512332"/>
            <a:ext cx="533400" cy="39266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360611" y="5791200"/>
            <a:ext cx="3352799" cy="646331"/>
          </a:xfrm>
          <a:prstGeom prst="rect">
            <a:avLst/>
          </a:prstGeom>
          <a:noFill/>
        </p:spPr>
        <p:txBody>
          <a:bodyPr wrap="square" rtlCol="0">
            <a:spAutoFit/>
          </a:bodyPr>
          <a:lstStyle/>
          <a:p>
            <a:r>
              <a:rPr lang="en-US" dirty="0" smtClean="0"/>
              <a:t>Tracks 64,000 Extents (4GB)</a:t>
            </a:r>
          </a:p>
          <a:p>
            <a:r>
              <a:rPr lang="en-US" dirty="0" smtClean="0"/>
              <a:t>1 Represents if that extent is free</a:t>
            </a:r>
            <a:endParaRPr lang="en-US" dirty="0"/>
          </a:p>
        </p:txBody>
      </p:sp>
      <p:sp>
        <p:nvSpPr>
          <p:cNvPr id="16" name="TextBox 15"/>
          <p:cNvSpPr txBox="1"/>
          <p:nvPr/>
        </p:nvSpPr>
        <p:spPr>
          <a:xfrm>
            <a:off x="4570412" y="1066800"/>
            <a:ext cx="1202573" cy="369332"/>
          </a:xfrm>
          <a:prstGeom prst="rect">
            <a:avLst/>
          </a:prstGeom>
          <a:noFill/>
        </p:spPr>
        <p:txBody>
          <a:bodyPr wrap="none" rtlCol="0">
            <a:spAutoFit/>
          </a:bodyPr>
          <a:lstStyle/>
          <a:p>
            <a:r>
              <a:rPr lang="en-US" dirty="0" smtClean="0"/>
              <a:t>GAM Page</a:t>
            </a:r>
            <a:endParaRPr lang="en-US" dirty="0"/>
          </a:p>
        </p:txBody>
      </p:sp>
    </p:spTree>
    <p:extLst>
      <p:ext uri="{BB962C8B-B14F-4D97-AF65-F5344CB8AC3E}">
        <p14:creationId xmlns:p14="http://schemas.microsoft.com/office/powerpoint/2010/main" val="171876417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0</TotalTime>
  <Words>1634</Words>
  <Application>Microsoft Office PowerPoint</Application>
  <PresentationFormat>Custom</PresentationFormat>
  <Paragraphs>533</Paragraphs>
  <Slides>33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Corbel</vt:lpstr>
      <vt:lpstr>Digital Blue Tunnel 16x9</vt:lpstr>
      <vt:lpstr>SQL Server Internals 101</vt:lpstr>
      <vt:lpstr>Agenda</vt:lpstr>
      <vt:lpstr>Pages</vt:lpstr>
      <vt:lpstr>Pages</vt:lpstr>
      <vt:lpstr>Pages</vt:lpstr>
      <vt:lpstr>Extent</vt:lpstr>
      <vt:lpstr>PowerPoint Presentation</vt:lpstr>
      <vt:lpstr>Allocation Bitmap Pages</vt:lpstr>
      <vt:lpstr>PowerPoint Presentation</vt:lpstr>
      <vt:lpstr>Index Allocation Map (IAM)</vt:lpstr>
      <vt:lpstr>Does it sound Greek?</vt:lpstr>
      <vt:lpstr>The Query Lifecycle</vt:lpstr>
      <vt:lpstr>PowerPoint Presentation</vt:lpstr>
      <vt:lpstr>PowerPoint Presentation</vt:lpstr>
      <vt:lpstr>Magnetic Storage</vt:lpstr>
      <vt:lpstr>Magnetic Storage</vt:lpstr>
      <vt:lpstr>Allocation Units 64KB 1 Physical read per Extent</vt:lpstr>
      <vt:lpstr>Allocation Units 4KB 2 Physical Reads per Page</vt:lpstr>
      <vt:lpstr>SSD – NAND Flash</vt:lpstr>
      <vt:lpstr>RAID Basics</vt:lpstr>
      <vt:lpstr>SAN with RAID</vt:lpstr>
      <vt:lpstr>RAM</vt:lpstr>
      <vt:lpstr>How pages are stored in RAM</vt:lpstr>
      <vt:lpstr>Speed Assessment (Estimates Sept 2013)</vt:lpstr>
      <vt:lpstr>Picture worth 1000 MB? Pages per second on peak transfer</vt:lpstr>
      <vt:lpstr>RAM</vt:lpstr>
      <vt:lpstr>Access Speed or Latency time</vt:lpstr>
      <vt:lpstr>What about compression?</vt:lpstr>
      <vt:lpstr>Why does all this matter?</vt:lpstr>
      <vt:lpstr>PowerPoint Presentation</vt:lpstr>
      <vt:lpstr>Monitoring</vt:lpstr>
      <vt:lpstr>From SQL Server Data Management Objects</vt:lpstr>
      <vt:lpstr>Q&amp;A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2013-09-16T23:38:20Z</dcterms:created>
  <dcterms:modified xsi:type="dcterms:W3CDTF">2013-10-08T14:55:04Z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TC028952619991</vt:lpwstr>
  </property>
</Properties>
</file>